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5" r:id="rId2"/>
    <p:sldId id="286" r:id="rId3"/>
    <p:sldId id="287" r:id="rId4"/>
    <p:sldId id="288" r:id="rId5"/>
    <p:sldId id="289" r:id="rId6"/>
    <p:sldId id="290" r:id="rId7"/>
    <p:sldId id="291" r:id="rId8"/>
    <p:sldId id="292" r:id="rId9"/>
    <p:sldId id="293" r:id="rId10"/>
    <p:sldId id="294" r:id="rId11"/>
    <p:sldId id="356" r:id="rId12"/>
    <p:sldId id="350" r:id="rId13"/>
    <p:sldId id="354" r:id="rId14"/>
    <p:sldId id="305" r:id="rId15"/>
    <p:sldId id="306" r:id="rId16"/>
    <p:sldId id="340" r:id="rId17"/>
    <p:sldId id="311" r:id="rId18"/>
    <p:sldId id="312" r:id="rId19"/>
    <p:sldId id="313" r:id="rId20"/>
    <p:sldId id="341" r:id="rId21"/>
    <p:sldId id="315" r:id="rId22"/>
    <p:sldId id="316" r:id="rId23"/>
    <p:sldId id="317" r:id="rId24"/>
    <p:sldId id="318" r:id="rId25"/>
    <p:sldId id="319" r:id="rId26"/>
    <p:sldId id="343" r:id="rId27"/>
    <p:sldId id="344" r:id="rId28"/>
    <p:sldId id="323" r:id="rId29"/>
    <p:sldId id="320" r:id="rId30"/>
    <p:sldId id="352" r:id="rId31"/>
    <p:sldId id="357" r:id="rId32"/>
    <p:sldId id="349" r:id="rId33"/>
    <p:sldId id="321" r:id="rId34"/>
    <p:sldId id="346" r:id="rId35"/>
    <p:sldId id="355" r:id="rId36"/>
    <p:sldId id="342" r:id="rId37"/>
    <p:sldId id="324" r:id="rId38"/>
    <p:sldId id="308" r:id="rId39"/>
    <p:sldId id="325" r:id="rId40"/>
    <p:sldId id="347" r:id="rId41"/>
    <p:sldId id="322" r:id="rId42"/>
    <p:sldId id="351" r:id="rId43"/>
    <p:sldId id="326" r:id="rId44"/>
    <p:sldId id="348" r:id="rId45"/>
    <p:sldId id="327" r:id="rId46"/>
  </p:sldIdLst>
  <p:sldSz cx="9144000" cy="6858000" type="screen4x3"/>
  <p:notesSz cx="6858000" cy="9144000"/>
  <p:defaultTextStyle>
    <a:defPPr>
      <a:defRPr lang="sr-Latn-C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CC"/>
    <a:srgbClr val="0088B8"/>
    <a:srgbClr val="008E40"/>
    <a:srgbClr val="008080"/>
    <a:srgbClr val="9F118B"/>
    <a:srgbClr val="8A0000"/>
    <a:srgbClr val="F7923F"/>
    <a:srgbClr val="FDDDC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66" d="100"/>
          <a:sy n="66" d="100"/>
        </p:scale>
        <p:origin x="-846" y="-5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456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wmf"/><Relationship Id="rId1" Type="http://schemas.openxmlformats.org/officeDocument/2006/relationships/image" Target="../media/image11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7" Type="http://schemas.openxmlformats.org/officeDocument/2006/relationships/image" Target="../media/image20.wmf"/><Relationship Id="rId2" Type="http://schemas.openxmlformats.org/officeDocument/2006/relationships/image" Target="../media/image15.wmf"/><Relationship Id="rId1" Type="http://schemas.openxmlformats.org/officeDocument/2006/relationships/image" Target="../media/image14.wmf"/><Relationship Id="rId6" Type="http://schemas.openxmlformats.org/officeDocument/2006/relationships/image" Target="../media/image19.wmf"/><Relationship Id="rId5" Type="http://schemas.openxmlformats.org/officeDocument/2006/relationships/image" Target="../media/image18.wmf"/><Relationship Id="rId4" Type="http://schemas.openxmlformats.org/officeDocument/2006/relationships/image" Target="../media/image17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24.wmf"/><Relationship Id="rId2" Type="http://schemas.openxmlformats.org/officeDocument/2006/relationships/image" Target="../media/image23.wmf"/><Relationship Id="rId1" Type="http://schemas.openxmlformats.org/officeDocument/2006/relationships/image" Target="../media/image22.wmf"/></Relationships>
</file>

<file path=ppt/drawings/_rels/vmlDrawing5.vml.rels><?xml version="1.0" encoding="UTF-8" standalone="yes"?>
<Relationships xmlns="http://schemas.openxmlformats.org/package/2006/relationships"><Relationship Id="rId8" Type="http://schemas.openxmlformats.org/officeDocument/2006/relationships/image" Target="../media/image32.wmf"/><Relationship Id="rId3" Type="http://schemas.openxmlformats.org/officeDocument/2006/relationships/image" Target="../media/image27.wmf"/><Relationship Id="rId7" Type="http://schemas.openxmlformats.org/officeDocument/2006/relationships/image" Target="../media/image31.wmf"/><Relationship Id="rId2" Type="http://schemas.openxmlformats.org/officeDocument/2006/relationships/image" Target="../media/image26.wmf"/><Relationship Id="rId1" Type="http://schemas.openxmlformats.org/officeDocument/2006/relationships/image" Target="../media/image25.wmf"/><Relationship Id="rId6" Type="http://schemas.openxmlformats.org/officeDocument/2006/relationships/image" Target="../media/image30.wmf"/><Relationship Id="rId5" Type="http://schemas.openxmlformats.org/officeDocument/2006/relationships/image" Target="../media/image29.wmf"/><Relationship Id="rId4" Type="http://schemas.openxmlformats.org/officeDocument/2006/relationships/image" Target="../media/image28.wmf"/></Relationships>
</file>

<file path=ppt/drawings/_rels/vmlDrawing6.vml.rels><?xml version="1.0" encoding="UTF-8" standalone="yes"?>
<Relationships xmlns="http://schemas.openxmlformats.org/package/2006/relationships"><Relationship Id="rId8" Type="http://schemas.openxmlformats.org/officeDocument/2006/relationships/image" Target="../media/image32.wmf"/><Relationship Id="rId3" Type="http://schemas.openxmlformats.org/officeDocument/2006/relationships/image" Target="../media/image35.wmf"/><Relationship Id="rId7" Type="http://schemas.openxmlformats.org/officeDocument/2006/relationships/image" Target="../media/image39.wmf"/><Relationship Id="rId2" Type="http://schemas.openxmlformats.org/officeDocument/2006/relationships/image" Target="../media/image34.wmf"/><Relationship Id="rId1" Type="http://schemas.openxmlformats.org/officeDocument/2006/relationships/image" Target="../media/image33.wmf"/><Relationship Id="rId6" Type="http://schemas.openxmlformats.org/officeDocument/2006/relationships/image" Target="../media/image38.wmf"/><Relationship Id="rId11" Type="http://schemas.openxmlformats.org/officeDocument/2006/relationships/image" Target="../media/image23.wmf"/><Relationship Id="rId5" Type="http://schemas.openxmlformats.org/officeDocument/2006/relationships/image" Target="../media/image37.wmf"/><Relationship Id="rId10" Type="http://schemas.openxmlformats.org/officeDocument/2006/relationships/image" Target="../media/image41.wmf"/><Relationship Id="rId4" Type="http://schemas.openxmlformats.org/officeDocument/2006/relationships/image" Target="../media/image36.wmf"/><Relationship Id="rId9" Type="http://schemas.openxmlformats.org/officeDocument/2006/relationships/image" Target="../media/image40.w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44.wmf"/><Relationship Id="rId2" Type="http://schemas.openxmlformats.org/officeDocument/2006/relationships/image" Target="../media/image43.wmf"/><Relationship Id="rId1" Type="http://schemas.openxmlformats.org/officeDocument/2006/relationships/image" Target="../media/image42.wmf"/><Relationship Id="rId4" Type="http://schemas.openxmlformats.org/officeDocument/2006/relationships/image" Target="../media/image45.w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48.wmf"/><Relationship Id="rId2" Type="http://schemas.openxmlformats.org/officeDocument/2006/relationships/image" Target="../media/image47.wmf"/><Relationship Id="rId1" Type="http://schemas.openxmlformats.org/officeDocument/2006/relationships/image" Target="../media/image46.w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51.wmf"/><Relationship Id="rId2" Type="http://schemas.openxmlformats.org/officeDocument/2006/relationships/image" Target="../media/image50.wmf"/><Relationship Id="rId1" Type="http://schemas.openxmlformats.org/officeDocument/2006/relationships/image" Target="../media/image49.wmf"/></Relationships>
</file>

<file path=ppt/drawings/_rels/vmlDrawing10.vml.rels><?xml version="1.0" encoding="UTF-8" standalone="yes"?>
<Relationships xmlns="http://schemas.openxmlformats.org/package/2006/relationships"><Relationship Id="rId3" Type="http://schemas.openxmlformats.org/officeDocument/2006/relationships/image" Target="../media/image40.wmf"/><Relationship Id="rId2" Type="http://schemas.openxmlformats.org/officeDocument/2006/relationships/image" Target="../media/image53.wmf"/><Relationship Id="rId1" Type="http://schemas.openxmlformats.org/officeDocument/2006/relationships/image" Target="../media/image52.wmf"/><Relationship Id="rId4" Type="http://schemas.openxmlformats.org/officeDocument/2006/relationships/image" Target="../media/image54.wmf"/></Relationships>
</file>

<file path=ppt/drawings/_rels/vmlDrawing11.vml.rels><?xml version="1.0" encoding="UTF-8" standalone="yes"?>
<Relationships xmlns="http://schemas.openxmlformats.org/package/2006/relationships"><Relationship Id="rId3" Type="http://schemas.openxmlformats.org/officeDocument/2006/relationships/image" Target="../media/image57.wmf"/><Relationship Id="rId2" Type="http://schemas.openxmlformats.org/officeDocument/2006/relationships/image" Target="../media/image56.wmf"/><Relationship Id="rId1" Type="http://schemas.openxmlformats.org/officeDocument/2006/relationships/image" Target="../media/image55.wmf"/><Relationship Id="rId5" Type="http://schemas.openxmlformats.org/officeDocument/2006/relationships/image" Target="../media/image59.wmf"/><Relationship Id="rId4" Type="http://schemas.openxmlformats.org/officeDocument/2006/relationships/image" Target="../media/image58.wmf"/></Relationships>
</file>

<file path=ppt/drawings/_rels/vmlDrawing12.vml.rels><?xml version="1.0" encoding="UTF-8" standalone="yes"?>
<Relationships xmlns="http://schemas.openxmlformats.org/package/2006/relationships"><Relationship Id="rId8" Type="http://schemas.openxmlformats.org/officeDocument/2006/relationships/image" Target="../media/image66.wmf"/><Relationship Id="rId3" Type="http://schemas.openxmlformats.org/officeDocument/2006/relationships/image" Target="../media/image61.wmf"/><Relationship Id="rId7" Type="http://schemas.openxmlformats.org/officeDocument/2006/relationships/image" Target="../media/image65.wmf"/><Relationship Id="rId2" Type="http://schemas.openxmlformats.org/officeDocument/2006/relationships/image" Target="../media/image33.wmf"/><Relationship Id="rId1" Type="http://schemas.openxmlformats.org/officeDocument/2006/relationships/image" Target="../media/image60.wmf"/><Relationship Id="rId6" Type="http://schemas.openxmlformats.org/officeDocument/2006/relationships/image" Target="../media/image64.wmf"/><Relationship Id="rId5" Type="http://schemas.openxmlformats.org/officeDocument/2006/relationships/image" Target="../media/image63.wmf"/><Relationship Id="rId10" Type="http://schemas.openxmlformats.org/officeDocument/2006/relationships/image" Target="../media/image68.wmf"/><Relationship Id="rId4" Type="http://schemas.openxmlformats.org/officeDocument/2006/relationships/image" Target="../media/image62.wmf"/><Relationship Id="rId9" Type="http://schemas.openxmlformats.org/officeDocument/2006/relationships/image" Target="../media/image67.wmf"/></Relationships>
</file>

<file path=ppt/drawings/_rels/vmlDrawing13.vml.rels><?xml version="1.0" encoding="UTF-8" standalone="yes"?>
<Relationships xmlns="http://schemas.openxmlformats.org/package/2006/relationships"><Relationship Id="rId2" Type="http://schemas.openxmlformats.org/officeDocument/2006/relationships/image" Target="../media/image70.wmf"/><Relationship Id="rId1" Type="http://schemas.openxmlformats.org/officeDocument/2006/relationships/image" Target="../media/image69.wmf"/></Relationships>
</file>

<file path=ppt/drawings/_rels/vmlDrawing14.vml.rels><?xml version="1.0" encoding="UTF-8" standalone="yes"?>
<Relationships xmlns="http://schemas.openxmlformats.org/package/2006/relationships"><Relationship Id="rId8" Type="http://schemas.openxmlformats.org/officeDocument/2006/relationships/image" Target="../media/image79.wmf"/><Relationship Id="rId13" Type="http://schemas.openxmlformats.org/officeDocument/2006/relationships/image" Target="../media/image84.wmf"/><Relationship Id="rId3" Type="http://schemas.openxmlformats.org/officeDocument/2006/relationships/image" Target="../media/image74.wmf"/><Relationship Id="rId7" Type="http://schemas.openxmlformats.org/officeDocument/2006/relationships/image" Target="../media/image78.wmf"/><Relationship Id="rId12" Type="http://schemas.openxmlformats.org/officeDocument/2006/relationships/image" Target="../media/image83.wmf"/><Relationship Id="rId2" Type="http://schemas.openxmlformats.org/officeDocument/2006/relationships/image" Target="../media/image73.wmf"/><Relationship Id="rId1" Type="http://schemas.openxmlformats.org/officeDocument/2006/relationships/image" Target="../media/image72.wmf"/><Relationship Id="rId6" Type="http://schemas.openxmlformats.org/officeDocument/2006/relationships/image" Target="../media/image77.wmf"/><Relationship Id="rId11" Type="http://schemas.openxmlformats.org/officeDocument/2006/relationships/image" Target="../media/image82.wmf"/><Relationship Id="rId5" Type="http://schemas.openxmlformats.org/officeDocument/2006/relationships/image" Target="../media/image76.wmf"/><Relationship Id="rId10" Type="http://schemas.openxmlformats.org/officeDocument/2006/relationships/image" Target="../media/image81.wmf"/><Relationship Id="rId4" Type="http://schemas.openxmlformats.org/officeDocument/2006/relationships/image" Target="../media/image75.wmf"/><Relationship Id="rId9" Type="http://schemas.openxmlformats.org/officeDocument/2006/relationships/image" Target="../media/image80.wmf"/><Relationship Id="rId14" Type="http://schemas.openxmlformats.org/officeDocument/2006/relationships/image" Target="../media/image85.wmf"/></Relationships>
</file>

<file path=ppt/drawings/_rels/vmlDrawing15.vml.rels><?xml version="1.0" encoding="UTF-8" standalone="yes"?>
<Relationships xmlns="http://schemas.openxmlformats.org/package/2006/relationships"><Relationship Id="rId8" Type="http://schemas.openxmlformats.org/officeDocument/2006/relationships/image" Target="../media/image93.wmf"/><Relationship Id="rId3" Type="http://schemas.openxmlformats.org/officeDocument/2006/relationships/image" Target="../media/image88.wmf"/><Relationship Id="rId7" Type="http://schemas.openxmlformats.org/officeDocument/2006/relationships/image" Target="../media/image92.wmf"/><Relationship Id="rId2" Type="http://schemas.openxmlformats.org/officeDocument/2006/relationships/image" Target="../media/image87.wmf"/><Relationship Id="rId1" Type="http://schemas.openxmlformats.org/officeDocument/2006/relationships/image" Target="../media/image86.wmf"/><Relationship Id="rId6" Type="http://schemas.openxmlformats.org/officeDocument/2006/relationships/image" Target="../media/image91.wmf"/><Relationship Id="rId5" Type="http://schemas.openxmlformats.org/officeDocument/2006/relationships/image" Target="../media/image90.wmf"/><Relationship Id="rId10" Type="http://schemas.openxmlformats.org/officeDocument/2006/relationships/image" Target="../media/image95.wmf"/><Relationship Id="rId4" Type="http://schemas.openxmlformats.org/officeDocument/2006/relationships/image" Target="../media/image89.wmf"/><Relationship Id="rId9" Type="http://schemas.openxmlformats.org/officeDocument/2006/relationships/image" Target="../media/image94.wmf"/></Relationships>
</file>

<file path=ppt/drawings/_rels/vmlDrawing16.vml.rels><?xml version="1.0" encoding="UTF-8" standalone="yes"?>
<Relationships xmlns="http://schemas.openxmlformats.org/package/2006/relationships"><Relationship Id="rId3" Type="http://schemas.openxmlformats.org/officeDocument/2006/relationships/image" Target="../media/image97.wmf"/><Relationship Id="rId2" Type="http://schemas.openxmlformats.org/officeDocument/2006/relationships/image" Target="../media/image96.wmf"/><Relationship Id="rId1" Type="http://schemas.openxmlformats.org/officeDocument/2006/relationships/image" Target="../media/image95.wmf"/></Relationships>
</file>

<file path=ppt/drawings/_rels/vmlDrawing17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wmf"/><Relationship Id="rId2" Type="http://schemas.openxmlformats.org/officeDocument/2006/relationships/image" Target="../media/image99.wmf"/><Relationship Id="rId1" Type="http://schemas.openxmlformats.org/officeDocument/2006/relationships/image" Target="../media/image98.wmf"/></Relationships>
</file>

<file path=ppt/drawings/_rels/vmlDrawing18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5.wmf"/><Relationship Id="rId2" Type="http://schemas.openxmlformats.org/officeDocument/2006/relationships/image" Target="../media/image104.wmf"/><Relationship Id="rId1" Type="http://schemas.openxmlformats.org/officeDocument/2006/relationships/image" Target="../media/image103.wmf"/><Relationship Id="rId5" Type="http://schemas.openxmlformats.org/officeDocument/2006/relationships/image" Target="../media/image107.wmf"/><Relationship Id="rId4" Type="http://schemas.openxmlformats.org/officeDocument/2006/relationships/image" Target="../media/image106.wmf"/></Relationships>
</file>

<file path=ppt/drawings/_rels/vmlDrawing19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wmf"/><Relationship Id="rId2" Type="http://schemas.openxmlformats.org/officeDocument/2006/relationships/image" Target="../media/image109.wmf"/><Relationship Id="rId1" Type="http://schemas.openxmlformats.org/officeDocument/2006/relationships/image" Target="../media/image108.wmf"/></Relationships>
</file>

<file path=ppt/drawings/_rels/vmlDrawing20.vml.rels><?xml version="1.0" encoding="UTF-8" standalone="yes"?>
<Relationships xmlns="http://schemas.openxmlformats.org/package/2006/relationships"><Relationship Id="rId2" Type="http://schemas.openxmlformats.org/officeDocument/2006/relationships/image" Target="../media/image116.wmf"/><Relationship Id="rId1" Type="http://schemas.openxmlformats.org/officeDocument/2006/relationships/image" Target="../media/image115.wmf"/></Relationships>
</file>

<file path=ppt/drawings/_rels/vmlDrawing21.vml.rels><?xml version="1.0" encoding="UTF-8" standalone="yes"?>
<Relationships xmlns="http://schemas.openxmlformats.org/package/2006/relationships"><Relationship Id="rId8" Type="http://schemas.openxmlformats.org/officeDocument/2006/relationships/image" Target="../media/image123.wmf"/><Relationship Id="rId3" Type="http://schemas.openxmlformats.org/officeDocument/2006/relationships/image" Target="../media/image118.wmf"/><Relationship Id="rId7" Type="http://schemas.openxmlformats.org/officeDocument/2006/relationships/image" Target="../media/image122.wmf"/><Relationship Id="rId2" Type="http://schemas.openxmlformats.org/officeDocument/2006/relationships/image" Target="../media/image110.wmf"/><Relationship Id="rId1" Type="http://schemas.openxmlformats.org/officeDocument/2006/relationships/image" Target="../media/image117.wmf"/><Relationship Id="rId6" Type="http://schemas.openxmlformats.org/officeDocument/2006/relationships/image" Target="../media/image121.wmf"/><Relationship Id="rId5" Type="http://schemas.openxmlformats.org/officeDocument/2006/relationships/image" Target="../media/image120.wmf"/><Relationship Id="rId4" Type="http://schemas.openxmlformats.org/officeDocument/2006/relationships/image" Target="../media/image119.wmf"/></Relationships>
</file>

<file path=ppt/drawings/_rels/vmlDrawing2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26.wmf"/><Relationship Id="rId2" Type="http://schemas.openxmlformats.org/officeDocument/2006/relationships/image" Target="../media/image125.wmf"/><Relationship Id="rId1" Type="http://schemas.openxmlformats.org/officeDocument/2006/relationships/image" Target="../media/image124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hr-H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hr-H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C0434-5DCA-4F93-8928-0406CBF3C80A}" type="datetimeFigureOut">
              <a:rPr lang="sr-Latn-CS" smtClean="0"/>
              <a:pPr/>
              <a:t>29.1.2012</a:t>
            </a:fld>
            <a:endParaRPr lang="hr-H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44551E-354C-479A-93EE-B508E6052B3A}" type="slidenum">
              <a:rPr lang="hr-HR" smtClean="0"/>
              <a:pPr/>
              <a:t>‹#›</a:t>
            </a:fld>
            <a:endParaRPr lang="hr-H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r-H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r-H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C0434-5DCA-4F93-8928-0406CBF3C80A}" type="datetimeFigureOut">
              <a:rPr lang="sr-Latn-CS" smtClean="0"/>
              <a:pPr/>
              <a:t>29.1.2012</a:t>
            </a:fld>
            <a:endParaRPr lang="hr-H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44551E-354C-479A-93EE-B508E6052B3A}" type="slidenum">
              <a:rPr lang="hr-HR" smtClean="0"/>
              <a:pPr/>
              <a:t>‹#›</a:t>
            </a:fld>
            <a:endParaRPr lang="hr-H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hr-H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C0434-5DCA-4F93-8928-0406CBF3C80A}" type="datetimeFigureOut">
              <a:rPr lang="sr-Latn-CS" smtClean="0"/>
              <a:pPr/>
              <a:t>29.1.2012</a:t>
            </a:fld>
            <a:endParaRPr lang="hr-H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44551E-354C-479A-93EE-B508E6052B3A}" type="slidenum">
              <a:rPr lang="hr-HR" smtClean="0"/>
              <a:pPr/>
              <a:t>‹#›</a:t>
            </a:fld>
            <a:endParaRPr lang="hr-H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r-H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r-H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r-H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C0434-5DCA-4F93-8928-0406CBF3C80A}" type="datetimeFigureOut">
              <a:rPr lang="sr-Latn-CS" smtClean="0"/>
              <a:pPr/>
              <a:t>29.1.2012</a:t>
            </a:fld>
            <a:endParaRPr lang="hr-H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44551E-354C-479A-93EE-B508E6052B3A}" type="slidenum">
              <a:rPr lang="hr-HR" smtClean="0"/>
              <a:pPr/>
              <a:t>‹#›</a:t>
            </a:fld>
            <a:endParaRPr lang="hr-H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hr-H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r-H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r-H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C0434-5DCA-4F93-8928-0406CBF3C80A}" type="datetimeFigureOut">
              <a:rPr lang="sr-Latn-CS" smtClean="0"/>
              <a:pPr/>
              <a:t>29.1.2012</a:t>
            </a:fld>
            <a:endParaRPr lang="hr-H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44551E-354C-479A-93EE-B508E6052B3A}" type="slidenum">
              <a:rPr lang="hr-HR" smtClean="0"/>
              <a:pPr/>
              <a:t>‹#›</a:t>
            </a:fld>
            <a:endParaRPr lang="hr-H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r-H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C0434-5DCA-4F93-8928-0406CBF3C80A}" type="datetimeFigureOut">
              <a:rPr lang="sr-Latn-CS" smtClean="0"/>
              <a:pPr/>
              <a:t>29.1.2012</a:t>
            </a:fld>
            <a:endParaRPr lang="hr-H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44551E-354C-479A-93EE-B508E6052B3A}" type="slidenum">
              <a:rPr lang="hr-HR" smtClean="0"/>
              <a:pPr/>
              <a:t>‹#›</a:t>
            </a:fld>
            <a:endParaRPr lang="hr-H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C0434-5DCA-4F93-8928-0406CBF3C80A}" type="datetimeFigureOut">
              <a:rPr lang="sr-Latn-CS" smtClean="0"/>
              <a:pPr/>
              <a:t>29.1.2012</a:t>
            </a:fld>
            <a:endParaRPr lang="hr-H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44551E-354C-479A-93EE-B508E6052B3A}" type="slidenum">
              <a:rPr lang="hr-HR" smtClean="0"/>
              <a:pPr/>
              <a:t>‹#›</a:t>
            </a:fld>
            <a:endParaRPr lang="hr-H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hr-H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r-H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C0434-5DCA-4F93-8928-0406CBF3C80A}" type="datetimeFigureOut">
              <a:rPr lang="sr-Latn-CS" smtClean="0"/>
              <a:pPr/>
              <a:t>29.1.2012</a:t>
            </a:fld>
            <a:endParaRPr lang="hr-H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44551E-354C-479A-93EE-B508E6052B3A}" type="slidenum">
              <a:rPr lang="hr-HR" smtClean="0"/>
              <a:pPr/>
              <a:t>‹#›</a:t>
            </a:fld>
            <a:endParaRPr lang="hr-H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hr-H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r-H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C0434-5DCA-4F93-8928-0406CBF3C80A}" type="datetimeFigureOut">
              <a:rPr lang="sr-Latn-CS" smtClean="0"/>
              <a:pPr/>
              <a:t>29.1.2012</a:t>
            </a:fld>
            <a:endParaRPr lang="hr-H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44551E-354C-479A-93EE-B508E6052B3A}" type="slidenum">
              <a:rPr lang="hr-HR" smtClean="0"/>
              <a:pPr/>
              <a:t>‹#›</a:t>
            </a:fld>
            <a:endParaRPr lang="hr-H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r-H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r-H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C0434-5DCA-4F93-8928-0406CBF3C80A}" type="datetimeFigureOut">
              <a:rPr lang="sr-Latn-CS" smtClean="0"/>
              <a:pPr/>
              <a:t>29.1.2012</a:t>
            </a:fld>
            <a:endParaRPr lang="hr-H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44551E-354C-479A-93EE-B508E6052B3A}" type="slidenum">
              <a:rPr lang="hr-HR" smtClean="0"/>
              <a:pPr/>
              <a:t>‹#›</a:t>
            </a:fld>
            <a:endParaRPr lang="hr-H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hr-H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r-H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C0434-5DCA-4F93-8928-0406CBF3C80A}" type="datetimeFigureOut">
              <a:rPr lang="sr-Latn-CS" smtClean="0"/>
              <a:pPr/>
              <a:t>29.1.2012</a:t>
            </a:fld>
            <a:endParaRPr lang="hr-H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44551E-354C-479A-93EE-B508E6052B3A}" type="slidenum">
              <a:rPr lang="hr-HR" smtClean="0"/>
              <a:pPr/>
              <a:t>‹#›</a:t>
            </a:fld>
            <a:endParaRPr lang="hr-H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hr-H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r-H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DC0434-5DCA-4F93-8928-0406CBF3C80A}" type="datetimeFigureOut">
              <a:rPr lang="sr-Latn-CS" smtClean="0"/>
              <a:pPr/>
              <a:t>29.1.2012</a:t>
            </a:fld>
            <a:endParaRPr lang="hr-H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r-H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44551E-354C-479A-93EE-B508E6052B3A}" type="slidenum">
              <a:rPr lang="hr-HR" smtClean="0"/>
              <a:pPr/>
              <a:t>‹#›</a:t>
            </a:fld>
            <a:endParaRPr lang="hr-H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r-Latn-C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11" Type="http://schemas.openxmlformats.org/officeDocument/2006/relationships/image" Target="../media/image10.jpeg"/><Relationship Id="rId5" Type="http://schemas.openxmlformats.org/officeDocument/2006/relationships/image" Target="../media/image4.jpeg"/><Relationship Id="rId10" Type="http://schemas.openxmlformats.org/officeDocument/2006/relationships/image" Target="../media/image9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oleObject" Target="../embeddings/oleObject3.bin"/><Relationship Id="rId4" Type="http://schemas.openxmlformats.org/officeDocument/2006/relationships/oleObject" Target="../embeddings/oleObject2.bin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9.bin"/><Relationship Id="rId3" Type="http://schemas.openxmlformats.org/officeDocument/2006/relationships/oleObject" Target="../embeddings/oleObject4.bin"/><Relationship Id="rId7" Type="http://schemas.openxmlformats.org/officeDocument/2006/relationships/oleObject" Target="../embeddings/oleObject8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7.bin"/><Relationship Id="rId5" Type="http://schemas.openxmlformats.org/officeDocument/2006/relationships/oleObject" Target="../embeddings/oleObject6.bin"/><Relationship Id="rId4" Type="http://schemas.openxmlformats.org/officeDocument/2006/relationships/oleObject" Target="../embeddings/oleObject5.bin"/><Relationship Id="rId9" Type="http://schemas.openxmlformats.org/officeDocument/2006/relationships/oleObject" Target="../embeddings/oleObject10.bin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4" Type="http://schemas.openxmlformats.org/officeDocument/2006/relationships/oleObject" Target="../embeddings/oleObject11.bin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5" Type="http://schemas.openxmlformats.org/officeDocument/2006/relationships/oleObject" Target="../embeddings/oleObject14.bin"/><Relationship Id="rId4" Type="http://schemas.openxmlformats.org/officeDocument/2006/relationships/oleObject" Target="../embeddings/oleObject13.bin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0.bin"/><Relationship Id="rId3" Type="http://schemas.openxmlformats.org/officeDocument/2006/relationships/oleObject" Target="../embeddings/oleObject15.bin"/><Relationship Id="rId7" Type="http://schemas.openxmlformats.org/officeDocument/2006/relationships/oleObject" Target="../embeddings/oleObject19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18.bin"/><Relationship Id="rId5" Type="http://schemas.openxmlformats.org/officeDocument/2006/relationships/oleObject" Target="../embeddings/oleObject17.bin"/><Relationship Id="rId10" Type="http://schemas.openxmlformats.org/officeDocument/2006/relationships/oleObject" Target="../embeddings/oleObject22.bin"/><Relationship Id="rId4" Type="http://schemas.openxmlformats.org/officeDocument/2006/relationships/oleObject" Target="../embeddings/oleObject16.bin"/><Relationship Id="rId9" Type="http://schemas.openxmlformats.org/officeDocument/2006/relationships/oleObject" Target="../embeddings/oleObject21.bin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8.bin"/><Relationship Id="rId13" Type="http://schemas.openxmlformats.org/officeDocument/2006/relationships/oleObject" Target="../embeddings/oleObject33.bin"/><Relationship Id="rId3" Type="http://schemas.openxmlformats.org/officeDocument/2006/relationships/oleObject" Target="../embeddings/oleObject23.bin"/><Relationship Id="rId7" Type="http://schemas.openxmlformats.org/officeDocument/2006/relationships/oleObject" Target="../embeddings/oleObject27.bin"/><Relationship Id="rId12" Type="http://schemas.openxmlformats.org/officeDocument/2006/relationships/oleObject" Target="../embeddings/oleObject3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26.bin"/><Relationship Id="rId11" Type="http://schemas.openxmlformats.org/officeDocument/2006/relationships/oleObject" Target="../embeddings/oleObject31.bin"/><Relationship Id="rId5" Type="http://schemas.openxmlformats.org/officeDocument/2006/relationships/oleObject" Target="../embeddings/oleObject25.bin"/><Relationship Id="rId10" Type="http://schemas.openxmlformats.org/officeDocument/2006/relationships/oleObject" Target="../embeddings/oleObject30.bin"/><Relationship Id="rId4" Type="http://schemas.openxmlformats.org/officeDocument/2006/relationships/oleObject" Target="../embeddings/oleObject24.bin"/><Relationship Id="rId9" Type="http://schemas.openxmlformats.org/officeDocument/2006/relationships/oleObject" Target="../embeddings/oleObject29.bin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37.bin"/><Relationship Id="rId5" Type="http://schemas.openxmlformats.org/officeDocument/2006/relationships/oleObject" Target="../embeddings/oleObject36.bin"/><Relationship Id="rId4" Type="http://schemas.openxmlformats.org/officeDocument/2006/relationships/oleObject" Target="../embeddings/oleObject35.bin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8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8.vml"/><Relationship Id="rId5" Type="http://schemas.openxmlformats.org/officeDocument/2006/relationships/oleObject" Target="../embeddings/oleObject40.bin"/><Relationship Id="rId4" Type="http://schemas.openxmlformats.org/officeDocument/2006/relationships/oleObject" Target="../embeddings/oleObject39.bin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9.vml"/><Relationship Id="rId5" Type="http://schemas.openxmlformats.org/officeDocument/2006/relationships/oleObject" Target="../embeddings/oleObject43.bin"/><Relationship Id="rId4" Type="http://schemas.openxmlformats.org/officeDocument/2006/relationships/oleObject" Target="../embeddings/oleObject42.bin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oleObject" Target="../embeddings/oleObject47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0.vml"/><Relationship Id="rId6" Type="http://schemas.openxmlformats.org/officeDocument/2006/relationships/oleObject" Target="../embeddings/oleObject46.bin"/><Relationship Id="rId5" Type="http://schemas.openxmlformats.org/officeDocument/2006/relationships/oleObject" Target="../embeddings/oleObject45.bin"/><Relationship Id="rId4" Type="http://schemas.openxmlformats.org/officeDocument/2006/relationships/oleObject" Target="../embeddings/oleObject44.bin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2.bin"/><Relationship Id="rId3" Type="http://schemas.openxmlformats.org/officeDocument/2006/relationships/image" Target="../media/image21.png"/><Relationship Id="rId7" Type="http://schemas.openxmlformats.org/officeDocument/2006/relationships/oleObject" Target="../embeddings/oleObject5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1.vml"/><Relationship Id="rId6" Type="http://schemas.openxmlformats.org/officeDocument/2006/relationships/oleObject" Target="../embeddings/oleObject50.bin"/><Relationship Id="rId5" Type="http://schemas.openxmlformats.org/officeDocument/2006/relationships/oleObject" Target="../embeddings/oleObject49.bin"/><Relationship Id="rId4" Type="http://schemas.openxmlformats.org/officeDocument/2006/relationships/oleObject" Target="../embeddings/oleObject48.bin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7.bin"/><Relationship Id="rId13" Type="http://schemas.openxmlformats.org/officeDocument/2006/relationships/oleObject" Target="../embeddings/oleObject62.bin"/><Relationship Id="rId3" Type="http://schemas.openxmlformats.org/officeDocument/2006/relationships/image" Target="../media/image21.png"/><Relationship Id="rId7" Type="http://schemas.openxmlformats.org/officeDocument/2006/relationships/oleObject" Target="../embeddings/oleObject56.bin"/><Relationship Id="rId12" Type="http://schemas.openxmlformats.org/officeDocument/2006/relationships/oleObject" Target="../embeddings/oleObject6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2.vml"/><Relationship Id="rId6" Type="http://schemas.openxmlformats.org/officeDocument/2006/relationships/oleObject" Target="../embeddings/oleObject55.bin"/><Relationship Id="rId11" Type="http://schemas.openxmlformats.org/officeDocument/2006/relationships/oleObject" Target="../embeddings/oleObject60.bin"/><Relationship Id="rId5" Type="http://schemas.openxmlformats.org/officeDocument/2006/relationships/oleObject" Target="../embeddings/oleObject54.bin"/><Relationship Id="rId10" Type="http://schemas.openxmlformats.org/officeDocument/2006/relationships/oleObject" Target="../embeddings/oleObject59.bin"/><Relationship Id="rId4" Type="http://schemas.openxmlformats.org/officeDocument/2006/relationships/oleObject" Target="../embeddings/oleObject53.bin"/><Relationship Id="rId9" Type="http://schemas.openxmlformats.org/officeDocument/2006/relationships/oleObject" Target="../embeddings/oleObject58.bin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3.vml"/><Relationship Id="rId5" Type="http://schemas.openxmlformats.org/officeDocument/2006/relationships/oleObject" Target="../embeddings/oleObject64.bin"/><Relationship Id="rId4" Type="http://schemas.openxmlformats.org/officeDocument/2006/relationships/oleObject" Target="../embeddings/oleObject63.bin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0.bin"/><Relationship Id="rId13" Type="http://schemas.openxmlformats.org/officeDocument/2006/relationships/oleObject" Target="../embeddings/oleObject75.bin"/><Relationship Id="rId3" Type="http://schemas.openxmlformats.org/officeDocument/2006/relationships/oleObject" Target="../embeddings/oleObject65.bin"/><Relationship Id="rId7" Type="http://schemas.openxmlformats.org/officeDocument/2006/relationships/oleObject" Target="../embeddings/oleObject69.bin"/><Relationship Id="rId12" Type="http://schemas.openxmlformats.org/officeDocument/2006/relationships/oleObject" Target="../embeddings/oleObject74.bin"/><Relationship Id="rId17" Type="http://schemas.openxmlformats.org/officeDocument/2006/relationships/oleObject" Target="../embeddings/oleObject79.bin"/><Relationship Id="rId2" Type="http://schemas.openxmlformats.org/officeDocument/2006/relationships/slideLayout" Target="../slideLayouts/slideLayout7.xml"/><Relationship Id="rId16" Type="http://schemas.openxmlformats.org/officeDocument/2006/relationships/oleObject" Target="../embeddings/oleObject78.bin"/><Relationship Id="rId1" Type="http://schemas.openxmlformats.org/officeDocument/2006/relationships/vmlDrawing" Target="../drawings/vmlDrawing14.vml"/><Relationship Id="rId6" Type="http://schemas.openxmlformats.org/officeDocument/2006/relationships/oleObject" Target="../embeddings/oleObject68.bin"/><Relationship Id="rId11" Type="http://schemas.openxmlformats.org/officeDocument/2006/relationships/oleObject" Target="../embeddings/oleObject73.bin"/><Relationship Id="rId5" Type="http://schemas.openxmlformats.org/officeDocument/2006/relationships/oleObject" Target="../embeddings/oleObject67.bin"/><Relationship Id="rId15" Type="http://schemas.openxmlformats.org/officeDocument/2006/relationships/oleObject" Target="../embeddings/oleObject77.bin"/><Relationship Id="rId10" Type="http://schemas.openxmlformats.org/officeDocument/2006/relationships/oleObject" Target="../embeddings/oleObject72.bin"/><Relationship Id="rId4" Type="http://schemas.openxmlformats.org/officeDocument/2006/relationships/oleObject" Target="../embeddings/oleObject66.bin"/><Relationship Id="rId9" Type="http://schemas.openxmlformats.org/officeDocument/2006/relationships/oleObject" Target="../embeddings/oleObject71.bin"/><Relationship Id="rId14" Type="http://schemas.openxmlformats.org/officeDocument/2006/relationships/oleObject" Target="../embeddings/oleObject76.bin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85.bin"/><Relationship Id="rId3" Type="http://schemas.openxmlformats.org/officeDocument/2006/relationships/oleObject" Target="../embeddings/oleObject80.bin"/><Relationship Id="rId7" Type="http://schemas.openxmlformats.org/officeDocument/2006/relationships/oleObject" Target="../embeddings/oleObject84.bin"/><Relationship Id="rId12" Type="http://schemas.openxmlformats.org/officeDocument/2006/relationships/oleObject" Target="../embeddings/oleObject89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5.vml"/><Relationship Id="rId6" Type="http://schemas.openxmlformats.org/officeDocument/2006/relationships/oleObject" Target="../embeddings/oleObject83.bin"/><Relationship Id="rId11" Type="http://schemas.openxmlformats.org/officeDocument/2006/relationships/oleObject" Target="../embeddings/oleObject88.bin"/><Relationship Id="rId5" Type="http://schemas.openxmlformats.org/officeDocument/2006/relationships/oleObject" Target="../embeddings/oleObject82.bin"/><Relationship Id="rId10" Type="http://schemas.openxmlformats.org/officeDocument/2006/relationships/oleObject" Target="../embeddings/oleObject87.bin"/><Relationship Id="rId4" Type="http://schemas.openxmlformats.org/officeDocument/2006/relationships/oleObject" Target="../embeddings/oleObject81.bin"/><Relationship Id="rId9" Type="http://schemas.openxmlformats.org/officeDocument/2006/relationships/oleObject" Target="../embeddings/oleObject86.bin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0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6.vml"/><Relationship Id="rId5" Type="http://schemas.openxmlformats.org/officeDocument/2006/relationships/oleObject" Target="../embeddings/oleObject92.bin"/><Relationship Id="rId4" Type="http://schemas.openxmlformats.org/officeDocument/2006/relationships/oleObject" Target="../embeddings/oleObject91.bin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7.vml"/><Relationship Id="rId5" Type="http://schemas.openxmlformats.org/officeDocument/2006/relationships/oleObject" Target="../embeddings/oleObject95.bin"/><Relationship Id="rId4" Type="http://schemas.openxmlformats.org/officeDocument/2006/relationships/oleObject" Target="../embeddings/oleObject94.bin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1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2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6.bin"/><Relationship Id="rId7" Type="http://schemas.openxmlformats.org/officeDocument/2006/relationships/oleObject" Target="../embeddings/oleObject100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8.vml"/><Relationship Id="rId6" Type="http://schemas.openxmlformats.org/officeDocument/2006/relationships/oleObject" Target="../embeddings/oleObject99.bin"/><Relationship Id="rId5" Type="http://schemas.openxmlformats.org/officeDocument/2006/relationships/oleObject" Target="../embeddings/oleObject98.bin"/><Relationship Id="rId4" Type="http://schemas.openxmlformats.org/officeDocument/2006/relationships/oleObject" Target="../embeddings/oleObject97.bin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9.vml"/><Relationship Id="rId5" Type="http://schemas.openxmlformats.org/officeDocument/2006/relationships/oleObject" Target="../embeddings/oleObject103.bin"/><Relationship Id="rId4" Type="http://schemas.openxmlformats.org/officeDocument/2006/relationships/oleObject" Target="../embeddings/oleObject102.bin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2.png"/><Relationship Id="rId2" Type="http://schemas.openxmlformats.org/officeDocument/2006/relationships/image" Target="../media/image1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3.pn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4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0.vml"/><Relationship Id="rId4" Type="http://schemas.openxmlformats.org/officeDocument/2006/relationships/oleObject" Target="../embeddings/oleObject105.bin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11.bin"/><Relationship Id="rId3" Type="http://schemas.openxmlformats.org/officeDocument/2006/relationships/oleObject" Target="../embeddings/oleObject106.bin"/><Relationship Id="rId7" Type="http://schemas.openxmlformats.org/officeDocument/2006/relationships/oleObject" Target="../embeddings/oleObject110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1.vml"/><Relationship Id="rId6" Type="http://schemas.openxmlformats.org/officeDocument/2006/relationships/oleObject" Target="../embeddings/oleObject109.bin"/><Relationship Id="rId5" Type="http://schemas.openxmlformats.org/officeDocument/2006/relationships/oleObject" Target="../embeddings/oleObject108.bin"/><Relationship Id="rId10" Type="http://schemas.openxmlformats.org/officeDocument/2006/relationships/oleObject" Target="../embeddings/oleObject113.bin"/><Relationship Id="rId4" Type="http://schemas.openxmlformats.org/officeDocument/2006/relationships/oleObject" Target="../embeddings/oleObject107.bin"/><Relationship Id="rId9" Type="http://schemas.openxmlformats.org/officeDocument/2006/relationships/oleObject" Target="../embeddings/oleObject112.bin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2.vml"/><Relationship Id="rId5" Type="http://schemas.openxmlformats.org/officeDocument/2006/relationships/oleObject" Target="../embeddings/oleObject116.bin"/><Relationship Id="rId4" Type="http://schemas.openxmlformats.org/officeDocument/2006/relationships/oleObject" Target="../embeddings/oleObject115.bin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7.png"/><Relationship Id="rId2" Type="http://schemas.openxmlformats.org/officeDocument/2006/relationships/image" Target="../media/image10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2.png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714612" y="2571744"/>
            <a:ext cx="328327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3200" b="1" dirty="0" smtClean="0">
                <a:solidFill>
                  <a:srgbClr val="C00000"/>
                </a:solidFill>
              </a:rPr>
              <a:t>TERMODINAMIKA</a:t>
            </a:r>
          </a:p>
        </p:txBody>
      </p:sp>
      <p:pic>
        <p:nvPicPr>
          <p:cNvPr id="8193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389" y="0"/>
            <a:ext cx="2500330" cy="2181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194" name="Picture 2" descr="C:\Documents and Settings\Korisnik\Desktop\PJMIRROR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3214678" cy="1878007"/>
          </a:xfrm>
          <a:prstGeom prst="rect">
            <a:avLst/>
          </a:prstGeom>
          <a:noFill/>
        </p:spPr>
      </p:pic>
      <p:pic>
        <p:nvPicPr>
          <p:cNvPr id="8195" name="Picture 3" descr="C:\Documents and Settings\Korisnik\Desktop\15461-pop-corn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58082" y="4458917"/>
            <a:ext cx="1785918" cy="2399083"/>
          </a:xfrm>
          <a:prstGeom prst="rect">
            <a:avLst/>
          </a:prstGeom>
          <a:noFill/>
        </p:spPr>
      </p:pic>
      <p:pic>
        <p:nvPicPr>
          <p:cNvPr id="8198" name="Picture 6" descr="C:\Documents and Settings\Korisnik\Desktop\811_Kuhanje1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3929066"/>
            <a:ext cx="2362336" cy="1500198"/>
          </a:xfrm>
          <a:prstGeom prst="rect">
            <a:avLst/>
          </a:prstGeom>
          <a:noFill/>
        </p:spPr>
      </p:pic>
      <p:pic>
        <p:nvPicPr>
          <p:cNvPr id="8199" name="Picture 7" descr="C:\Documents and Settings\Korisnik\Desktop\Pellets_burning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643437" y="4643446"/>
            <a:ext cx="2682569" cy="2214554"/>
          </a:xfrm>
          <a:prstGeom prst="rect">
            <a:avLst/>
          </a:prstGeom>
          <a:noFill/>
        </p:spPr>
      </p:pic>
      <p:pic>
        <p:nvPicPr>
          <p:cNvPr id="8200" name="Picture 8" descr="C:\Documents and Settings\Korisnik\Desktop\750px-Heatpump.svg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85720" y="5407028"/>
            <a:ext cx="2000264" cy="1450972"/>
          </a:xfrm>
          <a:prstGeom prst="rect">
            <a:avLst/>
          </a:prstGeom>
          <a:noFill/>
        </p:spPr>
      </p:pic>
      <p:pic>
        <p:nvPicPr>
          <p:cNvPr id="8201" name="Picture 9" descr="C:\Documents and Settings\Korisnik\Desktop\Parabolična protočna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286116" y="0"/>
            <a:ext cx="3071834" cy="1865326"/>
          </a:xfrm>
          <a:prstGeom prst="rect">
            <a:avLst/>
          </a:prstGeom>
          <a:noFill/>
        </p:spPr>
      </p:pic>
      <p:pic>
        <p:nvPicPr>
          <p:cNvPr id="8202" name="Picture 10" descr="C:\Documents and Settings\Korisnik\Desktop\nitrocomp3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6643702" y="2428868"/>
            <a:ext cx="2331597" cy="2000264"/>
          </a:xfrm>
          <a:prstGeom prst="rect">
            <a:avLst/>
          </a:prstGeom>
          <a:noFill/>
        </p:spPr>
      </p:pic>
      <p:pic>
        <p:nvPicPr>
          <p:cNvPr id="8203" name="Picture 11" descr="C:\Documents and Settings\Korisnik\Desktop\Susquehanna_steam_electric_station.jp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0" y="1785926"/>
            <a:ext cx="2285984" cy="2018758"/>
          </a:xfrm>
          <a:prstGeom prst="rect">
            <a:avLst/>
          </a:prstGeom>
          <a:noFill/>
        </p:spPr>
      </p:pic>
      <p:pic>
        <p:nvPicPr>
          <p:cNvPr id="8204" name="Picture 12" descr="C:\Documents and Settings\Korisnik\Desktop\sunce.jpg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2457366" y="4500570"/>
            <a:ext cx="2025884" cy="2357431"/>
          </a:xfrm>
          <a:prstGeom prst="rect">
            <a:avLst/>
          </a:prstGeom>
          <a:noFill/>
        </p:spPr>
      </p:pic>
      <p:sp>
        <p:nvSpPr>
          <p:cNvPr id="13" name="Rectangle 12"/>
          <p:cNvSpPr>
            <a:spLocks noChangeArrowheads="1"/>
          </p:cNvSpPr>
          <p:nvPr/>
        </p:nvSpPr>
        <p:spPr bwMode="auto">
          <a:xfrm rot="16200000">
            <a:off x="5803900" y="2757462"/>
            <a:ext cx="6383338" cy="296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sr-Latn-C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r-HR" sz="2000" baseline="-25000" dirty="0">
                <a:solidFill>
                  <a:schemeClr val="bg1">
                    <a:lumMod val="75000"/>
                  </a:schemeClr>
                </a:solidFill>
                <a:latin typeface="+mn-lt"/>
              </a:rPr>
              <a:t>             Izv. prof. dr. sc. Rajka Jurdana Šepić     FIZIKA 1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>
            <a:off x="3071802" y="2857496"/>
            <a:ext cx="3214710" cy="2500330"/>
          </a:xfrm>
          <a:prstGeom prst="rect">
            <a:avLst/>
          </a:prstGeom>
          <a:solidFill>
            <a:srgbClr val="FFFF00">
              <a:alpha val="41000"/>
            </a:srgbClr>
          </a:solidFill>
          <a:ln w="127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2" name="TextBox 1"/>
          <p:cNvSpPr txBox="1"/>
          <p:nvPr/>
        </p:nvSpPr>
        <p:spPr>
          <a:xfrm>
            <a:off x="571472" y="785794"/>
            <a:ext cx="3027880" cy="717119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2000" b="1" dirty="0" smtClean="0">
                <a:solidFill>
                  <a:srgbClr val="C00000"/>
                </a:solidFill>
              </a:rPr>
              <a:t>TERMODINAMČKI  SUSTAV</a:t>
            </a:r>
          </a:p>
          <a:p>
            <a:endParaRPr lang="hr-HR" sz="2000" b="1" dirty="0" smtClean="0">
              <a:solidFill>
                <a:srgbClr val="C00000"/>
              </a:solidFill>
            </a:endParaRPr>
          </a:p>
          <a:p>
            <a:endParaRPr lang="hr-HR" sz="2000" b="1" dirty="0" smtClean="0">
              <a:solidFill>
                <a:srgbClr val="C00000"/>
              </a:solidFill>
            </a:endParaRPr>
          </a:p>
          <a:p>
            <a:endParaRPr lang="hr-HR" sz="2000" b="1" dirty="0" smtClean="0">
              <a:solidFill>
                <a:srgbClr val="C00000"/>
              </a:solidFill>
            </a:endParaRPr>
          </a:p>
          <a:p>
            <a:endParaRPr lang="hr-HR" sz="2000" b="1" dirty="0" smtClean="0">
              <a:solidFill>
                <a:srgbClr val="C00000"/>
              </a:solidFill>
            </a:endParaRPr>
          </a:p>
          <a:p>
            <a:endParaRPr lang="hr-HR" sz="2000" b="1" dirty="0" smtClean="0">
              <a:solidFill>
                <a:srgbClr val="C00000"/>
              </a:solidFill>
            </a:endParaRPr>
          </a:p>
          <a:p>
            <a:endParaRPr lang="hr-HR" sz="2000" b="1" dirty="0" smtClean="0">
              <a:solidFill>
                <a:srgbClr val="C00000"/>
              </a:solidFill>
            </a:endParaRPr>
          </a:p>
          <a:p>
            <a:endParaRPr lang="hr-HR" sz="2000" b="1" dirty="0" smtClean="0">
              <a:solidFill>
                <a:srgbClr val="C00000"/>
              </a:solidFill>
            </a:endParaRPr>
          </a:p>
          <a:p>
            <a:endParaRPr lang="hr-HR" sz="2000" b="1" dirty="0" smtClean="0">
              <a:solidFill>
                <a:srgbClr val="C00000"/>
              </a:solidFill>
            </a:endParaRPr>
          </a:p>
          <a:p>
            <a:endParaRPr lang="hr-HR" sz="2000" b="1" dirty="0" smtClean="0">
              <a:solidFill>
                <a:srgbClr val="C00000"/>
              </a:solidFill>
            </a:endParaRPr>
          </a:p>
          <a:p>
            <a:endParaRPr lang="hr-HR" sz="2000" b="1" dirty="0" smtClean="0">
              <a:solidFill>
                <a:srgbClr val="C00000"/>
              </a:solidFill>
            </a:endParaRPr>
          </a:p>
          <a:p>
            <a:endParaRPr lang="hr-HR" sz="2000" b="1" dirty="0" smtClean="0">
              <a:solidFill>
                <a:srgbClr val="C00000"/>
              </a:solidFill>
            </a:endParaRPr>
          </a:p>
          <a:p>
            <a:endParaRPr lang="hr-HR" sz="2000" b="1" dirty="0" smtClean="0">
              <a:solidFill>
                <a:srgbClr val="C00000"/>
              </a:solidFill>
            </a:endParaRPr>
          </a:p>
          <a:p>
            <a:endParaRPr lang="hr-HR" sz="2000" b="1" dirty="0" smtClean="0">
              <a:solidFill>
                <a:srgbClr val="C00000"/>
              </a:solidFill>
            </a:endParaRPr>
          </a:p>
          <a:p>
            <a:endParaRPr lang="hr-HR" sz="2000" b="1" dirty="0" smtClean="0">
              <a:solidFill>
                <a:srgbClr val="C00000"/>
              </a:solidFill>
            </a:endParaRPr>
          </a:p>
          <a:p>
            <a:endParaRPr lang="hr-HR" sz="2000" b="1" dirty="0" smtClean="0">
              <a:solidFill>
                <a:srgbClr val="C00000"/>
              </a:solidFill>
            </a:endParaRPr>
          </a:p>
          <a:p>
            <a:r>
              <a:rPr lang="hr-HR" sz="2000" b="1" dirty="0" smtClean="0">
                <a:solidFill>
                  <a:srgbClr val="C00000"/>
                </a:solidFill>
              </a:rPr>
              <a:t>STANJE SUSTAVA</a:t>
            </a:r>
          </a:p>
          <a:p>
            <a:endParaRPr lang="hr-HR" sz="2000" b="1" dirty="0" smtClean="0">
              <a:solidFill>
                <a:srgbClr val="C00000"/>
              </a:solidFill>
            </a:endParaRPr>
          </a:p>
          <a:p>
            <a:endParaRPr lang="hr-HR" sz="2000" b="1" dirty="0" smtClean="0">
              <a:solidFill>
                <a:srgbClr val="C00000"/>
              </a:solidFill>
            </a:endParaRPr>
          </a:p>
          <a:p>
            <a:endParaRPr lang="hr-HR" sz="2000" b="1" dirty="0" smtClean="0">
              <a:solidFill>
                <a:srgbClr val="C00000"/>
              </a:solidFill>
            </a:endParaRPr>
          </a:p>
          <a:p>
            <a:endParaRPr lang="hr-HR" sz="2000" b="1" dirty="0" smtClean="0">
              <a:solidFill>
                <a:srgbClr val="C00000"/>
              </a:solidFill>
            </a:endParaRPr>
          </a:p>
          <a:p>
            <a:endParaRPr lang="hr-HR" sz="2000" b="1" dirty="0" smtClean="0">
              <a:solidFill>
                <a:srgbClr val="C00000"/>
              </a:solidFill>
            </a:endParaRPr>
          </a:p>
          <a:p>
            <a:endParaRPr lang="hr-HR" sz="2000" b="1" dirty="0" smtClean="0">
              <a:solidFill>
                <a:srgbClr val="C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857356" y="1214422"/>
            <a:ext cx="6682855" cy="141577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Tx/>
              <a:buChar char="-"/>
            </a:pPr>
            <a:r>
              <a:rPr lang="hr-HR" sz="2000" dirty="0" smtClean="0"/>
              <a:t> količina tvari određenih karakteristika, omeđena plohom </a:t>
            </a:r>
          </a:p>
          <a:p>
            <a:r>
              <a:rPr lang="hr-HR" sz="2000" dirty="0" smtClean="0"/>
              <a:t>  (cjelina koja može izmjenjivati energiju s okolišem)</a:t>
            </a:r>
          </a:p>
          <a:p>
            <a:pPr>
              <a:buFontTx/>
              <a:buChar char="-"/>
            </a:pPr>
            <a:endParaRPr lang="hr-HR" sz="1000" dirty="0" smtClean="0">
              <a:solidFill>
                <a:schemeClr val="bg1">
                  <a:lumMod val="50000"/>
                </a:schemeClr>
              </a:solidFill>
            </a:endParaRPr>
          </a:p>
          <a:p>
            <a:pPr>
              <a:buFontTx/>
              <a:buChar char="-"/>
            </a:pPr>
            <a:r>
              <a:rPr lang="hr-HR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primjer tdn. sustava: </a:t>
            </a:r>
            <a:r>
              <a:rPr lang="hr-HR" dirty="0" smtClean="0">
                <a:solidFill>
                  <a:schemeClr val="bg1">
                    <a:lumMod val="50000"/>
                  </a:schemeClr>
                </a:solidFill>
              </a:rPr>
              <a:t>mehanički uređaj, biološki organizam,  količina </a:t>
            </a:r>
          </a:p>
          <a:p>
            <a:r>
              <a:rPr lang="hr-HR" dirty="0" smtClean="0">
                <a:solidFill>
                  <a:schemeClr val="bg1">
                    <a:lumMod val="50000"/>
                  </a:schemeClr>
                </a:solidFill>
              </a:rPr>
              <a:t>  materijala kao npr.  plin u klimatizacijskom uređaju, para u  turbini</a:t>
            </a:r>
            <a:endParaRPr lang="hr-HR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643042" y="6000768"/>
            <a:ext cx="55194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dirty="0" smtClean="0"/>
              <a:t>-  određeno je poznavanjem fizičkih parametara: </a:t>
            </a:r>
            <a:r>
              <a:rPr lang="hr-HR" i="1" dirty="0" smtClean="0"/>
              <a:t>p, T, V</a:t>
            </a:r>
            <a:r>
              <a:rPr lang="hr-HR" dirty="0" smtClean="0"/>
              <a:t>.. </a:t>
            </a:r>
            <a:endParaRPr lang="hr-HR" dirty="0"/>
          </a:p>
        </p:txBody>
      </p:sp>
      <p:sp>
        <p:nvSpPr>
          <p:cNvPr id="11" name="Oval 10"/>
          <p:cNvSpPr/>
          <p:nvPr/>
        </p:nvSpPr>
        <p:spPr>
          <a:xfrm>
            <a:off x="3571868" y="3929066"/>
            <a:ext cx="2286016" cy="1285884"/>
          </a:xfrm>
          <a:prstGeom prst="ellipse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12" name="TextBox 11"/>
          <p:cNvSpPr txBox="1"/>
          <p:nvPr/>
        </p:nvSpPr>
        <p:spPr>
          <a:xfrm>
            <a:off x="4357686" y="4786322"/>
            <a:ext cx="7685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dirty="0" smtClean="0"/>
              <a:t>sustav</a:t>
            </a:r>
            <a:endParaRPr lang="hr-HR" dirty="0"/>
          </a:p>
        </p:txBody>
      </p:sp>
      <p:sp>
        <p:nvSpPr>
          <p:cNvPr id="13" name="TextBox 12"/>
          <p:cNvSpPr txBox="1"/>
          <p:nvPr/>
        </p:nvSpPr>
        <p:spPr>
          <a:xfrm>
            <a:off x="4357686" y="3000372"/>
            <a:ext cx="7203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dirty="0" smtClean="0"/>
              <a:t>okoliš</a:t>
            </a:r>
            <a:endParaRPr lang="hr-HR" dirty="0"/>
          </a:p>
        </p:txBody>
      </p:sp>
      <p:sp>
        <p:nvSpPr>
          <p:cNvPr id="18" name="TextBox 17"/>
          <p:cNvSpPr txBox="1"/>
          <p:nvPr/>
        </p:nvSpPr>
        <p:spPr>
          <a:xfrm>
            <a:off x="3071802" y="5357826"/>
            <a:ext cx="32651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dirty="0" smtClean="0">
                <a:solidFill>
                  <a:schemeClr val="bg1">
                    <a:lumMod val="50000"/>
                  </a:schemeClr>
                </a:solidFill>
              </a:rPr>
              <a:t>Shema termodinamičkog sustava</a:t>
            </a:r>
            <a:endParaRPr lang="hr-HR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0" name="Left-Right Arrow 19"/>
          <p:cNvSpPr/>
          <p:nvPr/>
        </p:nvSpPr>
        <p:spPr>
          <a:xfrm rot="16200000">
            <a:off x="4036215" y="3679033"/>
            <a:ext cx="1428760" cy="785818"/>
          </a:xfrm>
          <a:prstGeom prst="leftRightArrow">
            <a:avLst/>
          </a:prstGeom>
          <a:solidFill>
            <a:srgbClr val="F7923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14" name="TextBox 13"/>
          <p:cNvSpPr txBox="1"/>
          <p:nvPr/>
        </p:nvSpPr>
        <p:spPr>
          <a:xfrm rot="16200000">
            <a:off x="4042286" y="3672962"/>
            <a:ext cx="12858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dirty="0" smtClean="0"/>
              <a:t>energija</a:t>
            </a:r>
            <a:endParaRPr lang="hr-HR" dirty="0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 rot="16200000">
            <a:off x="5803900" y="2757462"/>
            <a:ext cx="6383338" cy="296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sr-Latn-C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r-HR" sz="2000" baseline="-25000" dirty="0">
                <a:solidFill>
                  <a:schemeClr val="bg1">
                    <a:lumMod val="75000"/>
                  </a:schemeClr>
                </a:solidFill>
                <a:latin typeface="+mn-lt"/>
              </a:rPr>
              <a:t>             Izv. prof. dr. sc. Rajka Jurdana Šepić     FIZIKA 1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57158" y="571480"/>
            <a:ext cx="371646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2400" b="1" dirty="0" smtClean="0">
                <a:solidFill>
                  <a:srgbClr val="C00000"/>
                </a:solidFill>
              </a:rPr>
              <a:t>TERMODINAMIČKI PROCESI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14348" y="1214422"/>
            <a:ext cx="797115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2000" dirty="0" smtClean="0"/>
              <a:t>- načini promjene stanja sustava, procesi u kojima se mijenja stanje sustava</a:t>
            </a:r>
            <a:endParaRPr lang="hr-HR" sz="2000" dirty="0"/>
          </a:p>
        </p:txBody>
      </p:sp>
      <p:sp>
        <p:nvSpPr>
          <p:cNvPr id="6" name="TextBox 5"/>
          <p:cNvSpPr txBox="1"/>
          <p:nvPr/>
        </p:nvSpPr>
        <p:spPr>
          <a:xfrm>
            <a:off x="1142976" y="3286124"/>
            <a:ext cx="3451201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2000" b="1" dirty="0" smtClean="0">
                <a:solidFill>
                  <a:srgbClr val="0070C0"/>
                </a:solidFill>
              </a:rPr>
              <a:t>POVRATNI ILI REVERZIBILNI</a:t>
            </a:r>
          </a:p>
          <a:p>
            <a:endParaRPr lang="hr-HR" sz="2000" b="1" dirty="0" smtClean="0">
              <a:solidFill>
                <a:srgbClr val="0070C0"/>
              </a:solidFill>
            </a:endParaRPr>
          </a:p>
          <a:p>
            <a:endParaRPr lang="hr-HR" sz="2000" b="1" dirty="0" smtClean="0">
              <a:solidFill>
                <a:srgbClr val="0070C0"/>
              </a:solidFill>
            </a:endParaRPr>
          </a:p>
          <a:p>
            <a:endParaRPr lang="hr-HR" sz="2000" b="1" dirty="0" smtClean="0">
              <a:solidFill>
                <a:srgbClr val="0070C0"/>
              </a:solidFill>
            </a:endParaRPr>
          </a:p>
          <a:p>
            <a:endParaRPr lang="hr-HR" sz="2000" b="1" dirty="0" smtClean="0">
              <a:solidFill>
                <a:srgbClr val="0070C0"/>
              </a:solidFill>
            </a:endParaRPr>
          </a:p>
          <a:p>
            <a:endParaRPr lang="hr-HR" sz="2000" b="1" dirty="0" smtClean="0">
              <a:solidFill>
                <a:srgbClr val="0070C0"/>
              </a:solidFill>
            </a:endParaRPr>
          </a:p>
          <a:p>
            <a:endParaRPr lang="hr-HR" sz="2000" b="1" dirty="0" smtClean="0">
              <a:solidFill>
                <a:srgbClr val="0070C0"/>
              </a:solidFill>
            </a:endParaRPr>
          </a:p>
          <a:p>
            <a:r>
              <a:rPr lang="hr-HR" sz="2000" b="1" dirty="0" smtClean="0">
                <a:solidFill>
                  <a:srgbClr val="0070C0"/>
                </a:solidFill>
              </a:rPr>
              <a:t>NEPOVRATNI ILI IREVERZIBILNI</a:t>
            </a:r>
            <a:endParaRPr lang="hr-HR" sz="2000" b="1" dirty="0">
              <a:solidFill>
                <a:srgbClr val="0070C0"/>
              </a:solidFill>
            </a:endParaRPr>
          </a:p>
        </p:txBody>
      </p:sp>
      <p:sp>
        <p:nvSpPr>
          <p:cNvPr id="24" name="Right Arrow 23"/>
          <p:cNvSpPr/>
          <p:nvPr/>
        </p:nvSpPr>
        <p:spPr>
          <a:xfrm>
            <a:off x="785786" y="3357562"/>
            <a:ext cx="214314" cy="21431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25" name="Right Arrow 24"/>
          <p:cNvSpPr/>
          <p:nvPr/>
        </p:nvSpPr>
        <p:spPr>
          <a:xfrm>
            <a:off x="714348" y="5286388"/>
            <a:ext cx="214314" cy="21431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10" name="TextBox 9"/>
          <p:cNvSpPr txBox="1"/>
          <p:nvPr/>
        </p:nvSpPr>
        <p:spPr>
          <a:xfrm>
            <a:off x="1142976" y="5786454"/>
            <a:ext cx="641534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dirty="0" smtClean="0"/>
              <a:t>Strogo gledano svi su procesi u prirodi ireverzibilni, mogu se samo</a:t>
            </a:r>
          </a:p>
          <a:p>
            <a:r>
              <a:rPr lang="hr-HR" dirty="0" smtClean="0"/>
              <a:t>približiti reverzibilnosti</a:t>
            </a:r>
            <a:endParaRPr lang="hr-HR" dirty="0"/>
          </a:p>
        </p:txBody>
      </p:sp>
      <p:sp>
        <p:nvSpPr>
          <p:cNvPr id="13" name="TextBox 12"/>
          <p:cNvSpPr txBox="1"/>
          <p:nvPr/>
        </p:nvSpPr>
        <p:spPr>
          <a:xfrm>
            <a:off x="857224" y="1714488"/>
            <a:ext cx="682295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dirty="0" smtClean="0"/>
              <a:t>Primjeri:  </a:t>
            </a:r>
            <a:r>
              <a:rPr lang="hr-HR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ekspanzija plina u cilindru,</a:t>
            </a:r>
          </a:p>
          <a:p>
            <a:r>
              <a:rPr lang="hr-HR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                 prijenos topline s vrućeg tijela na hladno, </a:t>
            </a:r>
          </a:p>
          <a:p>
            <a:r>
              <a:rPr lang="hr-HR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                 trljanje ruku (mehanički rad se zbog trenja pretvaa u toplinu)</a:t>
            </a:r>
          </a:p>
          <a:p>
            <a:r>
              <a:rPr lang="hr-HR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                 topljenje leda u čaši (prijelaz topline s tekućine na led)</a:t>
            </a:r>
            <a:endParaRPr lang="hr-HR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077561" y="3714752"/>
            <a:ext cx="7992701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dirty="0" smtClean="0"/>
              <a:t>-  idealizacija, aproksimacija</a:t>
            </a:r>
          </a:p>
          <a:p>
            <a:pPr>
              <a:buFontTx/>
              <a:buChar char="-"/>
            </a:pPr>
            <a:r>
              <a:rPr lang="hr-HR" dirty="0" smtClean="0"/>
              <a:t> (kvazi)ravnotežni procesi, u kojima su sustavi u termodinamičkoj ravnoteži</a:t>
            </a:r>
          </a:p>
          <a:p>
            <a:endParaRPr lang="hr-HR" dirty="0" smtClean="0"/>
          </a:p>
          <a:p>
            <a:r>
              <a:rPr lang="hr-HR" dirty="0" smtClean="0"/>
              <a:t>Primjer:  </a:t>
            </a:r>
            <a:r>
              <a:rPr lang="hr-HR" dirty="0" smtClean="0">
                <a:solidFill>
                  <a:schemeClr val="bg1">
                    <a:lumMod val="50000"/>
                  </a:schemeClr>
                </a:solidFill>
              </a:rPr>
              <a:t>spori procesi</a:t>
            </a:r>
            <a:r>
              <a:rPr lang="hr-HR" dirty="0" smtClean="0"/>
              <a:t>, </a:t>
            </a:r>
            <a:r>
              <a:rPr lang="hr-HR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dva tijela vrlo male razlike u temperaturi, ako se za vrlo mali </a:t>
            </a:r>
          </a:p>
          <a:p>
            <a:r>
              <a:rPr lang="hr-HR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iznos promijeni temperatura dvaju tijela, moguć je obrnut smjer prijenosa topline</a:t>
            </a:r>
          </a:p>
          <a:p>
            <a:endParaRPr lang="hr-HR" dirty="0" smtClean="0"/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 rot="16200000">
            <a:off x="5803900" y="2757462"/>
            <a:ext cx="6383338" cy="296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sr-Latn-C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r-HR" sz="2000" baseline="-25000" dirty="0">
                <a:solidFill>
                  <a:schemeClr val="bg1">
                    <a:lumMod val="75000"/>
                  </a:schemeClr>
                </a:solidFill>
                <a:latin typeface="+mn-lt"/>
              </a:rPr>
              <a:t>             Izv. prof. dr. sc. Rajka Jurdana Šepić     FIZIKA 1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4" grpId="0" animBg="1"/>
      <p:bldP spid="25" grpId="0" animBg="1"/>
      <p:bldP spid="10" grpId="0"/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357158" y="1500174"/>
            <a:ext cx="8722196" cy="390876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hr-HR" sz="2000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hr-HR" sz="2000" b="1" dirty="0" smtClean="0">
                <a:solidFill>
                  <a:srgbClr val="C00000"/>
                </a:solidFill>
              </a:rPr>
              <a:t>FUNKCIJE STANJA </a:t>
            </a:r>
            <a:r>
              <a:rPr lang="hr-HR" sz="2000" b="1" dirty="0" smtClean="0">
                <a:solidFill>
                  <a:schemeClr val="accent1">
                    <a:lumMod val="75000"/>
                  </a:schemeClr>
                </a:solidFill>
              </a:rPr>
              <a:t>-  </a:t>
            </a:r>
            <a:r>
              <a:rPr lang="hr-HR" sz="2400" i="1" dirty="0" smtClean="0">
                <a:latin typeface="Times New Roman" pitchFamily="18" charset="0"/>
                <a:cs typeface="Times New Roman" pitchFamily="18" charset="0"/>
              </a:rPr>
              <a:t>T, p, V, U...   </a:t>
            </a:r>
            <a:r>
              <a:rPr lang="hr-HR" sz="2000" dirty="0" smtClean="0">
                <a:solidFill>
                  <a:srgbClr val="C00000"/>
                </a:solidFill>
              </a:rPr>
              <a:t>ne ovise </a:t>
            </a:r>
            <a:r>
              <a:rPr lang="hr-HR" sz="2000" dirty="0" smtClean="0">
                <a:solidFill>
                  <a:schemeClr val="accent1">
                    <a:lumMod val="75000"/>
                  </a:schemeClr>
                </a:solidFill>
              </a:rPr>
              <a:t>o procesima koji su doveli do stanja</a:t>
            </a:r>
          </a:p>
          <a:p>
            <a:r>
              <a:rPr lang="hr-HR" sz="20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</a:p>
          <a:p>
            <a:endParaRPr lang="hr-HR" sz="2000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endParaRPr lang="hr-HR" sz="2000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endParaRPr lang="hr-HR" sz="2000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endParaRPr lang="hr-HR" sz="2000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endParaRPr lang="hr-HR" sz="2000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endParaRPr lang="hr-HR" sz="2000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endParaRPr lang="hr-HR" sz="2000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hr-HR" sz="2000" b="1" dirty="0" smtClean="0">
                <a:solidFill>
                  <a:srgbClr val="C00000"/>
                </a:solidFill>
              </a:rPr>
              <a:t>FUNKCIJE PROCESA </a:t>
            </a:r>
            <a:r>
              <a:rPr lang="hr-HR" sz="2000" b="1" dirty="0" smtClean="0">
                <a:solidFill>
                  <a:schemeClr val="accent1">
                    <a:lumMod val="75000"/>
                  </a:schemeClr>
                </a:solidFill>
              </a:rPr>
              <a:t>- </a:t>
            </a:r>
            <a:r>
              <a:rPr lang="hr-HR" sz="2400" i="1" dirty="0" smtClean="0">
                <a:latin typeface="Times New Roman" pitchFamily="18" charset="0"/>
                <a:cs typeface="Times New Roman" pitchFamily="18" charset="0"/>
              </a:rPr>
              <a:t>W, Q</a:t>
            </a:r>
            <a:r>
              <a:rPr lang="hr-HR" sz="2400" i="1" dirty="0" smtClean="0">
                <a:solidFill>
                  <a:schemeClr val="accent1">
                    <a:lumMod val="75000"/>
                  </a:schemeClr>
                </a:solidFill>
              </a:rPr>
              <a:t>..   </a:t>
            </a:r>
            <a:r>
              <a:rPr lang="hr-HR" sz="2000" dirty="0" smtClean="0">
                <a:solidFill>
                  <a:srgbClr val="C00000"/>
                </a:solidFill>
              </a:rPr>
              <a:t>ovise</a:t>
            </a:r>
            <a:r>
              <a:rPr lang="hr-HR" sz="2000" dirty="0" smtClean="0">
                <a:solidFill>
                  <a:schemeClr val="accent1">
                    <a:lumMod val="75000"/>
                  </a:schemeClr>
                </a:solidFill>
              </a:rPr>
              <a:t> o procesu (putu) kojim se dolazi iz početnoga </a:t>
            </a:r>
          </a:p>
          <a:p>
            <a:r>
              <a:rPr lang="hr-HR" sz="2000" dirty="0" smtClean="0">
                <a:solidFill>
                  <a:schemeClr val="accent1">
                    <a:lumMod val="75000"/>
                  </a:schemeClr>
                </a:solidFill>
              </a:rPr>
              <a:t>                                                    u konačno stanje </a:t>
            </a:r>
            <a:endParaRPr lang="hr-HR" sz="2000" b="1" dirty="0" smtClean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85720" y="714356"/>
            <a:ext cx="428829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2400" b="1" dirty="0" smtClean="0">
                <a:solidFill>
                  <a:srgbClr val="C00000"/>
                </a:solidFill>
              </a:rPr>
              <a:t>TERMODINAMIČKI   PARAMETRI</a:t>
            </a:r>
          </a:p>
        </p:txBody>
      </p:sp>
      <p:graphicFrame>
        <p:nvGraphicFramePr>
          <p:cNvPr id="43010" name="Object 2"/>
          <p:cNvGraphicFramePr>
            <a:graphicFrameLocks noChangeAspect="1"/>
          </p:cNvGraphicFramePr>
          <p:nvPr/>
        </p:nvGraphicFramePr>
        <p:xfrm>
          <a:off x="3428992" y="5500702"/>
          <a:ext cx="1292225" cy="369888"/>
        </p:xfrm>
        <a:graphic>
          <a:graphicData uri="http://schemas.openxmlformats.org/presentationml/2006/ole">
            <p:oleObj spid="_x0000_s43010" name="Equation" r:id="rId3" imgW="711000" imgH="203040" progId="Equation.3">
              <p:embed/>
            </p:oleObj>
          </a:graphicData>
        </a:graphic>
      </p:graphicFrame>
      <p:graphicFrame>
        <p:nvGraphicFramePr>
          <p:cNvPr id="43013" name="Object 5"/>
          <p:cNvGraphicFramePr>
            <a:graphicFrameLocks noChangeAspect="1"/>
          </p:cNvGraphicFramePr>
          <p:nvPr/>
        </p:nvGraphicFramePr>
        <p:xfrm>
          <a:off x="3428992" y="5857892"/>
          <a:ext cx="1177925" cy="369887"/>
        </p:xfrm>
        <a:graphic>
          <a:graphicData uri="http://schemas.openxmlformats.org/presentationml/2006/ole">
            <p:oleObj spid="_x0000_s43013" name="Equation" r:id="rId4" imgW="647640" imgH="203040" progId="Equation.3">
              <p:embed/>
            </p:oleObj>
          </a:graphicData>
        </a:graphic>
      </p:graphicFrame>
      <p:graphicFrame>
        <p:nvGraphicFramePr>
          <p:cNvPr id="43014" name="Object 6"/>
          <p:cNvGraphicFramePr>
            <a:graphicFrameLocks noChangeAspect="1"/>
          </p:cNvGraphicFramePr>
          <p:nvPr/>
        </p:nvGraphicFramePr>
        <p:xfrm>
          <a:off x="3428992" y="2500306"/>
          <a:ext cx="1176338" cy="1617663"/>
        </p:xfrm>
        <a:graphic>
          <a:graphicData uri="http://schemas.openxmlformats.org/presentationml/2006/ole">
            <p:oleObj spid="_x0000_s43014" name="Equation" r:id="rId5" imgW="647640" imgH="888840" progId="Equation.3">
              <p:embed/>
            </p:oleObj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3286116" y="4143380"/>
            <a:ext cx="34598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dirty="0" smtClean="0">
                <a:solidFill>
                  <a:schemeClr val="bg1">
                    <a:lumMod val="50000"/>
                  </a:schemeClr>
                </a:solidFill>
              </a:rPr>
              <a:t>(matematički:  totalni diferencijali )</a:t>
            </a:r>
            <a:endParaRPr lang="hr-HR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972502" y="6286520"/>
            <a:ext cx="54320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dirty="0" smtClean="0">
                <a:solidFill>
                  <a:schemeClr val="bg1">
                    <a:lumMod val="50000"/>
                  </a:schemeClr>
                </a:solidFill>
              </a:rPr>
              <a:t>(matematički:  nisu totalni diferencijali, imaju oznaku  </a:t>
            </a:r>
            <a:r>
              <a:rPr lang="hr-HR" i="1" dirty="0" smtClean="0">
                <a:solidFill>
                  <a:schemeClr val="bg1">
                    <a:lumMod val="50000"/>
                  </a:schemeClr>
                </a:solidFill>
              </a:rPr>
              <a:t>đ</a:t>
            </a:r>
            <a:r>
              <a:rPr lang="hr-HR" dirty="0" smtClean="0">
                <a:solidFill>
                  <a:schemeClr val="bg1">
                    <a:lumMod val="50000"/>
                  </a:schemeClr>
                </a:solidFill>
              </a:rPr>
              <a:t> )</a:t>
            </a:r>
            <a:endParaRPr lang="hr-HR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 rot="16200000">
            <a:off x="5803900" y="2757462"/>
            <a:ext cx="6383338" cy="296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sr-Latn-C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r-HR" sz="2000" baseline="-25000" dirty="0">
                <a:solidFill>
                  <a:schemeClr val="bg1">
                    <a:lumMod val="75000"/>
                  </a:schemeClr>
                </a:solidFill>
                <a:latin typeface="+mn-lt"/>
              </a:rPr>
              <a:t>             Izv. prof. dr. sc. Rajka Jurdana Šepić     FIZIKA 1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57158" y="500042"/>
            <a:ext cx="22106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2400" b="1" dirty="0" smtClean="0">
                <a:solidFill>
                  <a:srgbClr val="C00000"/>
                </a:solidFill>
              </a:rPr>
              <a:t>TOPLINA I RAD  </a:t>
            </a:r>
            <a:endParaRPr lang="hr-HR" sz="2400" b="1" dirty="0">
              <a:solidFill>
                <a:srgbClr val="C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071670" y="1643050"/>
            <a:ext cx="5189241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2400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toplina  </a:t>
            </a:r>
            <a:r>
              <a:rPr lang="hr-HR" sz="2400" i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Q </a:t>
            </a:r>
            <a:r>
              <a:rPr lang="hr-HR" sz="2400" i="1" dirty="0" smtClean="0">
                <a:latin typeface="Times New Roman" pitchFamily="18" charset="0"/>
                <a:cs typeface="Times New Roman" pitchFamily="18" charset="0"/>
              </a:rPr>
              <a:t>                   </a:t>
            </a:r>
            <a:r>
              <a:rPr lang="hr-HR" sz="2400" dirty="0" smtClean="0">
                <a:solidFill>
                  <a:srgbClr val="DD219E"/>
                </a:solidFill>
                <a:latin typeface="Times New Roman" pitchFamily="18" charset="0"/>
                <a:cs typeface="Times New Roman" pitchFamily="18" charset="0"/>
              </a:rPr>
              <a:t>mehanički rad  </a:t>
            </a:r>
            <a:r>
              <a:rPr lang="hr-HR" sz="2400" i="1" dirty="0" smtClean="0">
                <a:solidFill>
                  <a:srgbClr val="DD219E"/>
                </a:solidFill>
                <a:latin typeface="Times New Roman" pitchFamily="18" charset="0"/>
                <a:cs typeface="Times New Roman" pitchFamily="18" charset="0"/>
              </a:rPr>
              <a:t>W</a:t>
            </a:r>
          </a:p>
          <a:p>
            <a:endParaRPr lang="hr-HR" sz="2400" i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hr-HR" sz="2400" i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hr-HR" sz="2400" i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hr-HR" sz="2400" i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hr-HR" sz="2400" i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hr-HR" sz="2400" i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hr-HR" sz="24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00034" y="2500306"/>
            <a:ext cx="362605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2000" dirty="0" smtClean="0">
                <a:solidFill>
                  <a:schemeClr val="accent6">
                    <a:lumMod val="75000"/>
                  </a:schemeClr>
                </a:solidFill>
              </a:rPr>
              <a:t>Dovođenje topline sustavu </a:t>
            </a:r>
            <a:r>
              <a:rPr lang="hr-HR" sz="2000" i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Q &gt; 0</a:t>
            </a:r>
            <a:endParaRPr lang="hr-HR" sz="2000" i="1" dirty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00034" y="2857496"/>
            <a:ext cx="364003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2000" dirty="0" smtClean="0">
                <a:solidFill>
                  <a:schemeClr val="accent6">
                    <a:lumMod val="75000"/>
                  </a:schemeClr>
                </a:solidFill>
              </a:rPr>
              <a:t>Odvođenje topline sustavu </a:t>
            </a:r>
            <a:r>
              <a:rPr lang="hr-HR" sz="2000" i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Q &lt; 0</a:t>
            </a:r>
            <a:endParaRPr lang="hr-HR" sz="2000" i="1" dirty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857752" y="2500306"/>
            <a:ext cx="417543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2000" dirty="0" smtClean="0">
                <a:solidFill>
                  <a:srgbClr val="DD219E"/>
                </a:solidFill>
              </a:rPr>
              <a:t>Rad obavlja sustav  (na okolišu)  </a:t>
            </a:r>
            <a:r>
              <a:rPr lang="hr-HR" sz="2000" i="1" dirty="0" smtClean="0">
                <a:solidFill>
                  <a:srgbClr val="DD219E"/>
                </a:solidFill>
                <a:latin typeface="Times New Roman" pitchFamily="18" charset="0"/>
                <a:cs typeface="Times New Roman" pitchFamily="18" charset="0"/>
              </a:rPr>
              <a:t>W &gt; 0</a:t>
            </a:r>
            <a:endParaRPr lang="hr-HR" sz="2000" i="1" dirty="0">
              <a:solidFill>
                <a:srgbClr val="DD219E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857752" y="2857496"/>
            <a:ext cx="417543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2000" dirty="0" smtClean="0">
                <a:solidFill>
                  <a:srgbClr val="DD219E"/>
                </a:solidFill>
              </a:rPr>
              <a:t>Rad obavlja okoliš  (na sustavu ) </a:t>
            </a:r>
            <a:r>
              <a:rPr lang="hr-HR" sz="2000" i="1" dirty="0" smtClean="0">
                <a:solidFill>
                  <a:srgbClr val="DD219E"/>
                </a:solidFill>
                <a:latin typeface="Times New Roman" pitchFamily="18" charset="0"/>
                <a:cs typeface="Times New Roman" pitchFamily="18" charset="0"/>
              </a:rPr>
              <a:t>W &lt; 0</a:t>
            </a:r>
            <a:endParaRPr lang="hr-HR" sz="2000" i="1" dirty="0">
              <a:solidFill>
                <a:srgbClr val="DD219E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Oval 19"/>
          <p:cNvSpPr/>
          <p:nvPr/>
        </p:nvSpPr>
        <p:spPr>
          <a:xfrm>
            <a:off x="1071538" y="4286280"/>
            <a:ext cx="2286016" cy="1500198"/>
          </a:xfrm>
          <a:prstGeom prst="ellipse">
            <a:avLst/>
          </a:prstGeom>
          <a:solidFill>
            <a:schemeClr val="accent1">
              <a:alpha val="49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21" name="TextBox 20"/>
          <p:cNvSpPr txBox="1"/>
          <p:nvPr/>
        </p:nvSpPr>
        <p:spPr>
          <a:xfrm>
            <a:off x="1785918" y="5143536"/>
            <a:ext cx="7685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dirty="0" smtClean="0"/>
              <a:t>sustav</a:t>
            </a:r>
            <a:endParaRPr lang="hr-HR" dirty="0"/>
          </a:p>
        </p:txBody>
      </p:sp>
      <p:sp>
        <p:nvSpPr>
          <p:cNvPr id="22" name="TextBox 21"/>
          <p:cNvSpPr txBox="1"/>
          <p:nvPr/>
        </p:nvSpPr>
        <p:spPr>
          <a:xfrm>
            <a:off x="1785918" y="3857652"/>
            <a:ext cx="7203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dirty="0" smtClean="0"/>
              <a:t>okoliš</a:t>
            </a:r>
            <a:endParaRPr lang="hr-HR" dirty="0"/>
          </a:p>
        </p:txBody>
      </p:sp>
      <p:sp>
        <p:nvSpPr>
          <p:cNvPr id="23" name="Right Arrow 22"/>
          <p:cNvSpPr/>
          <p:nvPr/>
        </p:nvSpPr>
        <p:spPr>
          <a:xfrm>
            <a:off x="642910" y="4643470"/>
            <a:ext cx="928694" cy="714380"/>
          </a:xfrm>
          <a:prstGeom prst="rightArrow">
            <a:avLst/>
          </a:prstGeom>
          <a:solidFill>
            <a:schemeClr val="accent6">
              <a:lumMod val="75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24" name="Right Arrow 23"/>
          <p:cNvSpPr/>
          <p:nvPr/>
        </p:nvSpPr>
        <p:spPr>
          <a:xfrm>
            <a:off x="3000364" y="4643470"/>
            <a:ext cx="928694" cy="714380"/>
          </a:xfrm>
          <a:prstGeom prst="rightArrow">
            <a:avLst/>
          </a:prstGeom>
          <a:solidFill>
            <a:srgbClr val="DD219E">
              <a:alpha val="6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25" name="TextBox 24"/>
          <p:cNvSpPr txBox="1"/>
          <p:nvPr/>
        </p:nvSpPr>
        <p:spPr>
          <a:xfrm>
            <a:off x="642910" y="4857784"/>
            <a:ext cx="7377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i="1" dirty="0" smtClean="0">
                <a:latin typeface="Times New Roman" pitchFamily="18" charset="0"/>
                <a:cs typeface="Times New Roman" pitchFamily="18" charset="0"/>
              </a:rPr>
              <a:t>Q &gt; 0</a:t>
            </a:r>
            <a:endParaRPr lang="hr-HR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3071802" y="4857784"/>
            <a:ext cx="7633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i="1" dirty="0" smtClean="0">
                <a:latin typeface="Times New Roman" pitchFamily="18" charset="0"/>
                <a:cs typeface="Times New Roman" pitchFamily="18" charset="0"/>
              </a:rPr>
              <a:t>W &gt; 0</a:t>
            </a:r>
            <a:endParaRPr lang="hr-HR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Oval 27"/>
          <p:cNvSpPr/>
          <p:nvPr/>
        </p:nvSpPr>
        <p:spPr>
          <a:xfrm>
            <a:off x="5500694" y="4286280"/>
            <a:ext cx="2286016" cy="1500198"/>
          </a:xfrm>
          <a:prstGeom prst="ellipse">
            <a:avLst/>
          </a:prstGeom>
          <a:solidFill>
            <a:schemeClr val="accent1">
              <a:alpha val="49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29" name="TextBox 28"/>
          <p:cNvSpPr txBox="1"/>
          <p:nvPr/>
        </p:nvSpPr>
        <p:spPr>
          <a:xfrm>
            <a:off x="6215074" y="5143536"/>
            <a:ext cx="7685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dirty="0" smtClean="0"/>
              <a:t>sustav</a:t>
            </a:r>
            <a:endParaRPr lang="hr-HR" dirty="0"/>
          </a:p>
        </p:txBody>
      </p:sp>
      <p:sp>
        <p:nvSpPr>
          <p:cNvPr id="30" name="TextBox 29"/>
          <p:cNvSpPr txBox="1"/>
          <p:nvPr/>
        </p:nvSpPr>
        <p:spPr>
          <a:xfrm>
            <a:off x="6215074" y="3857652"/>
            <a:ext cx="7203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dirty="0" smtClean="0"/>
              <a:t>okoliš</a:t>
            </a:r>
            <a:endParaRPr lang="hr-HR" dirty="0"/>
          </a:p>
        </p:txBody>
      </p:sp>
      <p:sp>
        <p:nvSpPr>
          <p:cNvPr id="31" name="Right Arrow 30"/>
          <p:cNvSpPr/>
          <p:nvPr/>
        </p:nvSpPr>
        <p:spPr>
          <a:xfrm rot="10800000">
            <a:off x="5072066" y="4643470"/>
            <a:ext cx="928694" cy="714380"/>
          </a:xfrm>
          <a:prstGeom prst="rightArrow">
            <a:avLst/>
          </a:prstGeom>
          <a:solidFill>
            <a:schemeClr val="accent6">
              <a:lumMod val="75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32" name="Right Arrow 31"/>
          <p:cNvSpPr/>
          <p:nvPr/>
        </p:nvSpPr>
        <p:spPr>
          <a:xfrm rot="10800000">
            <a:off x="7215206" y="4714908"/>
            <a:ext cx="928694" cy="714380"/>
          </a:xfrm>
          <a:prstGeom prst="rightArrow">
            <a:avLst/>
          </a:prstGeom>
          <a:solidFill>
            <a:srgbClr val="DD219E">
              <a:alpha val="6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33" name="TextBox 32"/>
          <p:cNvSpPr txBox="1"/>
          <p:nvPr/>
        </p:nvSpPr>
        <p:spPr>
          <a:xfrm>
            <a:off x="5214942" y="4786346"/>
            <a:ext cx="7377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i="1" dirty="0" smtClean="0">
                <a:latin typeface="Times New Roman" pitchFamily="18" charset="0"/>
                <a:cs typeface="Times New Roman" pitchFamily="18" charset="0"/>
              </a:rPr>
              <a:t>Q &lt; 0</a:t>
            </a:r>
            <a:endParaRPr lang="hr-HR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7358082" y="4857784"/>
            <a:ext cx="7633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i="1" dirty="0" smtClean="0">
                <a:latin typeface="Times New Roman" pitchFamily="18" charset="0"/>
                <a:cs typeface="Times New Roman" pitchFamily="18" charset="0"/>
              </a:rPr>
              <a:t>W &lt; 0</a:t>
            </a:r>
            <a:endParaRPr lang="hr-HR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785786" y="5929330"/>
            <a:ext cx="31145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dirty="0" smtClean="0">
                <a:solidFill>
                  <a:schemeClr val="bg1">
                    <a:lumMod val="50000"/>
                  </a:schemeClr>
                </a:solidFill>
              </a:rPr>
              <a:t>Primjer:  toplina i  rad  pozitivni</a:t>
            </a:r>
            <a:endParaRPr lang="hr-HR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5072066" y="5929330"/>
            <a:ext cx="31801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dirty="0" smtClean="0">
                <a:solidFill>
                  <a:schemeClr val="bg1">
                    <a:lumMod val="50000"/>
                  </a:schemeClr>
                </a:solidFill>
              </a:rPr>
              <a:t>Primjer:  toplina i  rad  negativni</a:t>
            </a:r>
            <a:endParaRPr lang="hr-HR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428596" y="3857628"/>
            <a:ext cx="3786214" cy="2500330"/>
          </a:xfrm>
          <a:prstGeom prst="rect">
            <a:avLst/>
          </a:prstGeom>
          <a:noFill/>
          <a:ln w="127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40" name="Rectangle 39"/>
          <p:cNvSpPr/>
          <p:nvPr/>
        </p:nvSpPr>
        <p:spPr>
          <a:xfrm>
            <a:off x="4786314" y="3857628"/>
            <a:ext cx="3786214" cy="2500330"/>
          </a:xfrm>
          <a:prstGeom prst="rect">
            <a:avLst/>
          </a:prstGeom>
          <a:noFill/>
          <a:ln w="127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47" name="TextBox 46"/>
          <p:cNvSpPr txBox="1"/>
          <p:nvPr/>
        </p:nvSpPr>
        <p:spPr>
          <a:xfrm>
            <a:off x="500034" y="1214422"/>
            <a:ext cx="43907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dirty="0" smtClean="0"/>
              <a:t>- predznaci funkcija procesa u termodinamici</a:t>
            </a:r>
            <a:endParaRPr lang="hr-HR" dirty="0"/>
          </a:p>
        </p:txBody>
      </p:sp>
      <p:sp>
        <p:nvSpPr>
          <p:cNvPr id="35" name="Rectangle 34"/>
          <p:cNvSpPr>
            <a:spLocks noChangeArrowheads="1"/>
          </p:cNvSpPr>
          <p:nvPr/>
        </p:nvSpPr>
        <p:spPr bwMode="auto">
          <a:xfrm rot="16200000">
            <a:off x="5803900" y="2757462"/>
            <a:ext cx="6383338" cy="296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sr-Latn-C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r-HR" sz="2000" baseline="-25000" dirty="0">
                <a:solidFill>
                  <a:schemeClr val="bg1">
                    <a:lumMod val="75000"/>
                  </a:schemeClr>
                </a:solidFill>
                <a:latin typeface="+mn-lt"/>
              </a:rPr>
              <a:t>             Izv. prof. dr. sc. Rajka Jurdana Šepić     FIZIKA 1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  <p:bldP spid="20" grpId="0" animBg="1"/>
      <p:bldP spid="21" grpId="0"/>
      <p:bldP spid="22" grpId="0"/>
      <p:bldP spid="23" grpId="0" animBg="1"/>
      <p:bldP spid="24" grpId="0" animBg="1"/>
      <p:bldP spid="25" grpId="0"/>
      <p:bldP spid="27" grpId="0"/>
      <p:bldP spid="28" grpId="0" animBg="1"/>
      <p:bldP spid="29" grpId="0"/>
      <p:bldP spid="30" grpId="0"/>
      <p:bldP spid="31" grpId="0" animBg="1"/>
      <p:bldP spid="32" grpId="0" animBg="1"/>
      <p:bldP spid="33" grpId="0"/>
      <p:bldP spid="34" grpId="0"/>
      <p:bldP spid="37" grpId="0"/>
      <p:bldP spid="38" grpId="0"/>
      <p:bldP spid="39" grpId="0" animBg="1"/>
      <p:bldP spid="4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14019" y="428604"/>
            <a:ext cx="8829981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2000" b="1" dirty="0" smtClean="0">
                <a:solidFill>
                  <a:srgbClr val="C00000"/>
                </a:solidFill>
              </a:rPr>
              <a:t>MEHANIČKI RAD PLINA U TERMODINAMIČKOM PROCESU</a:t>
            </a:r>
          </a:p>
          <a:p>
            <a:endParaRPr lang="hr-HR" sz="2000" b="1" dirty="0" smtClean="0">
              <a:solidFill>
                <a:srgbClr val="C00000"/>
              </a:solidFill>
            </a:endParaRPr>
          </a:p>
          <a:p>
            <a:pPr>
              <a:buFontTx/>
              <a:buChar char="-"/>
            </a:pPr>
            <a:r>
              <a:rPr lang="hr-HR" sz="2000" dirty="0" smtClean="0"/>
              <a:t> primjer jednostavnog termodinamičkog sustava: ekspanzija plina u cilindru</a:t>
            </a:r>
          </a:p>
          <a:p>
            <a:r>
              <a:rPr lang="hr-HR" sz="2000" dirty="0" smtClean="0"/>
              <a:t>            s pomičnim klipom</a:t>
            </a:r>
          </a:p>
          <a:p>
            <a:pPr>
              <a:buFontTx/>
              <a:buChar char="-"/>
            </a:pPr>
            <a:endParaRPr lang="hr-HR" sz="10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buFontTx/>
              <a:buChar char="-"/>
            </a:pPr>
            <a:r>
              <a:rPr lang="hr-HR" sz="2000" dirty="0" smtClean="0"/>
              <a:t>  inačice ovog načela: </a:t>
            </a:r>
            <a:r>
              <a:rPr lang="hr-HR" sz="2000" dirty="0" smtClean="0">
                <a:solidFill>
                  <a:schemeClr val="bg1">
                    <a:lumMod val="50000"/>
                  </a:schemeClr>
                </a:solidFill>
              </a:rPr>
              <a:t>motori s unutarnjim izgaranjem, parne turbine i kompresori  </a:t>
            </a:r>
          </a:p>
          <a:p>
            <a:r>
              <a:rPr lang="hr-HR" sz="2000" dirty="0" smtClean="0">
                <a:solidFill>
                  <a:schemeClr val="bg1">
                    <a:lumMod val="50000"/>
                  </a:schemeClr>
                </a:solidFill>
              </a:rPr>
              <a:t>   u hladnjacima i klimatizacijskim uređajima </a:t>
            </a:r>
          </a:p>
          <a:p>
            <a:endParaRPr lang="hr-HR" sz="2000" b="1" dirty="0" smtClean="0">
              <a:solidFill>
                <a:srgbClr val="C00000"/>
              </a:solidFill>
            </a:endParaRPr>
          </a:p>
        </p:txBody>
      </p:sp>
      <p:graphicFrame>
        <p:nvGraphicFramePr>
          <p:cNvPr id="5121" name="Object 1"/>
          <p:cNvGraphicFramePr>
            <a:graphicFrameLocks noChangeAspect="1"/>
          </p:cNvGraphicFramePr>
          <p:nvPr/>
        </p:nvGraphicFramePr>
        <p:xfrm>
          <a:off x="4000496" y="2643182"/>
          <a:ext cx="1268412" cy="461963"/>
        </p:xfrm>
        <a:graphic>
          <a:graphicData uri="http://schemas.openxmlformats.org/presentationml/2006/ole">
            <p:oleObj spid="_x0000_s38914" name="Equation" r:id="rId3" imgW="698400" imgH="253800" progId="Equation.3">
              <p:embed/>
            </p:oleObj>
          </a:graphicData>
        </a:graphic>
      </p:graphicFrame>
      <p:graphicFrame>
        <p:nvGraphicFramePr>
          <p:cNvPr id="5122" name="Object 2"/>
          <p:cNvGraphicFramePr>
            <a:graphicFrameLocks noChangeAspect="1"/>
          </p:cNvGraphicFramePr>
          <p:nvPr/>
        </p:nvGraphicFramePr>
        <p:xfrm>
          <a:off x="4000496" y="4071942"/>
          <a:ext cx="2306638" cy="369887"/>
        </p:xfrm>
        <a:graphic>
          <a:graphicData uri="http://schemas.openxmlformats.org/presentationml/2006/ole">
            <p:oleObj spid="_x0000_s38915" name="Equation" r:id="rId4" imgW="1269720" imgH="203040" progId="Equation.3">
              <p:embed/>
            </p:oleObj>
          </a:graphicData>
        </a:graphic>
      </p:graphicFrame>
      <p:graphicFrame>
        <p:nvGraphicFramePr>
          <p:cNvPr id="5123" name="Object 3"/>
          <p:cNvGraphicFramePr>
            <a:graphicFrameLocks noChangeAspect="1"/>
          </p:cNvGraphicFramePr>
          <p:nvPr/>
        </p:nvGraphicFramePr>
        <p:xfrm>
          <a:off x="4071934" y="5715016"/>
          <a:ext cx="1360488" cy="901700"/>
        </p:xfrm>
        <a:graphic>
          <a:graphicData uri="http://schemas.openxmlformats.org/presentationml/2006/ole">
            <p:oleObj spid="_x0000_s38916" name="Equation" r:id="rId5" imgW="749160" imgH="495000" progId="Equation.3">
              <p:embed/>
            </p:oleObj>
          </a:graphicData>
        </a:graphic>
      </p:graphicFrame>
      <p:sp>
        <p:nvSpPr>
          <p:cNvPr id="3" name="Rectangle 2"/>
          <p:cNvSpPr/>
          <p:nvPr/>
        </p:nvSpPr>
        <p:spPr>
          <a:xfrm>
            <a:off x="357158" y="3071810"/>
            <a:ext cx="3286148" cy="200026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6" name="Rectangle 5"/>
          <p:cNvSpPr/>
          <p:nvPr/>
        </p:nvSpPr>
        <p:spPr>
          <a:xfrm>
            <a:off x="3571868" y="2786058"/>
            <a:ext cx="357190" cy="242889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2429654" y="4071148"/>
            <a:ext cx="2000264" cy="1588"/>
          </a:xfrm>
          <a:prstGeom prst="line">
            <a:avLst/>
          </a:prstGeom>
          <a:ln w="2222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rot="5400000">
            <a:off x="2143902" y="4071148"/>
            <a:ext cx="2000264" cy="1588"/>
          </a:xfrm>
          <a:prstGeom prst="line">
            <a:avLst/>
          </a:prstGeom>
          <a:ln w="2222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124" name="Object 4"/>
          <p:cNvGraphicFramePr>
            <a:graphicFrameLocks noChangeAspect="1"/>
          </p:cNvGraphicFramePr>
          <p:nvPr/>
        </p:nvGraphicFramePr>
        <p:xfrm>
          <a:off x="1000100" y="3929066"/>
          <a:ext cx="276225" cy="323850"/>
        </p:xfrm>
        <a:graphic>
          <a:graphicData uri="http://schemas.openxmlformats.org/presentationml/2006/ole">
            <p:oleObj spid="_x0000_s38917" name="Equation" r:id="rId6" imgW="152280" imgH="177480" progId="Equation.3">
              <p:embed/>
            </p:oleObj>
          </a:graphicData>
        </a:graphic>
      </p:graphicFrame>
      <p:graphicFrame>
        <p:nvGraphicFramePr>
          <p:cNvPr id="5125" name="Object 5"/>
          <p:cNvGraphicFramePr>
            <a:graphicFrameLocks noChangeAspect="1"/>
          </p:cNvGraphicFramePr>
          <p:nvPr/>
        </p:nvGraphicFramePr>
        <p:xfrm>
          <a:off x="2643174" y="3857628"/>
          <a:ext cx="460375" cy="323850"/>
        </p:xfrm>
        <a:graphic>
          <a:graphicData uri="http://schemas.openxmlformats.org/presentationml/2006/ole">
            <p:oleObj spid="_x0000_s38918" name="Equation" r:id="rId7" imgW="253800" imgH="177480" progId="Equation.3">
              <p:embed/>
            </p:oleObj>
          </a:graphicData>
        </a:graphic>
      </p:graphicFrame>
      <p:graphicFrame>
        <p:nvGraphicFramePr>
          <p:cNvPr id="5126" name="Object 6"/>
          <p:cNvGraphicFramePr>
            <a:graphicFrameLocks noChangeAspect="1"/>
          </p:cNvGraphicFramePr>
          <p:nvPr/>
        </p:nvGraphicFramePr>
        <p:xfrm>
          <a:off x="2571736" y="5143512"/>
          <a:ext cx="392113" cy="323850"/>
        </p:xfrm>
        <a:graphic>
          <a:graphicData uri="http://schemas.openxmlformats.org/presentationml/2006/ole">
            <p:oleObj spid="_x0000_s38919" name="Equation" r:id="rId8" imgW="215640" imgH="177480" progId="Equation.3">
              <p:embed/>
            </p:oleObj>
          </a:graphicData>
        </a:graphic>
      </p:graphicFrame>
      <p:cxnSp>
        <p:nvCxnSpPr>
          <p:cNvPr id="16" name="Straight Arrow Connector 15"/>
          <p:cNvCxnSpPr/>
          <p:nvPr/>
        </p:nvCxnSpPr>
        <p:spPr>
          <a:xfrm>
            <a:off x="2928926" y="5357826"/>
            <a:ext cx="214314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 rot="10800000">
            <a:off x="2357422" y="5357826"/>
            <a:ext cx="214314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rot="5400000">
            <a:off x="2179621" y="5249875"/>
            <a:ext cx="35719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rot="5400000">
            <a:off x="2965439" y="5249875"/>
            <a:ext cx="35719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5857884" y="2714620"/>
            <a:ext cx="16939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dirty="0" smtClean="0"/>
              <a:t>diferencijal rada</a:t>
            </a:r>
            <a:endParaRPr lang="hr-HR" dirty="0"/>
          </a:p>
        </p:txBody>
      </p:sp>
      <p:cxnSp>
        <p:nvCxnSpPr>
          <p:cNvPr id="25" name="Straight Connector 24"/>
          <p:cNvCxnSpPr/>
          <p:nvPr/>
        </p:nvCxnSpPr>
        <p:spPr>
          <a:xfrm rot="5400000">
            <a:off x="6250793" y="4107661"/>
            <a:ext cx="714380" cy="21431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127" name="Object 7"/>
          <p:cNvGraphicFramePr>
            <a:graphicFrameLocks noChangeAspect="1"/>
          </p:cNvGraphicFramePr>
          <p:nvPr/>
        </p:nvGraphicFramePr>
        <p:xfrm>
          <a:off x="6715140" y="4000504"/>
          <a:ext cx="369887" cy="509587"/>
        </p:xfrm>
        <a:graphic>
          <a:graphicData uri="http://schemas.openxmlformats.org/presentationml/2006/ole">
            <p:oleObj spid="_x0000_s38920" name="Equation" r:id="rId9" imgW="203040" imgH="279360" progId="Equation.3">
              <p:embed/>
            </p:oleObj>
          </a:graphicData>
        </a:graphic>
      </p:graphicFrame>
      <p:cxnSp>
        <p:nvCxnSpPr>
          <p:cNvPr id="28" name="Straight Arrow Connector 27"/>
          <p:cNvCxnSpPr>
            <a:endCxn id="32" idx="0"/>
          </p:cNvCxnSpPr>
          <p:nvPr/>
        </p:nvCxnSpPr>
        <p:spPr>
          <a:xfrm rot="5400000">
            <a:off x="4514460" y="4443030"/>
            <a:ext cx="285752" cy="2579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/>
          <p:nvPr/>
        </p:nvCxnSpPr>
        <p:spPr>
          <a:xfrm rot="16200000" flipH="1">
            <a:off x="4929190" y="4500570"/>
            <a:ext cx="357190" cy="21431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4857752" y="4714884"/>
            <a:ext cx="98277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dirty="0" smtClean="0">
                <a:solidFill>
                  <a:schemeClr val="bg1">
                    <a:lumMod val="50000"/>
                  </a:schemeClr>
                </a:solidFill>
              </a:rPr>
              <a:t>površina</a:t>
            </a:r>
          </a:p>
          <a:p>
            <a:r>
              <a:rPr lang="hr-HR" dirty="0" smtClean="0">
                <a:solidFill>
                  <a:schemeClr val="bg1">
                    <a:lumMod val="50000"/>
                  </a:schemeClr>
                </a:solidFill>
              </a:rPr>
              <a:t>klipa</a:t>
            </a:r>
            <a:endParaRPr lang="hr-HR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4214810" y="4714884"/>
            <a:ext cx="62709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dirty="0" smtClean="0">
                <a:solidFill>
                  <a:schemeClr val="bg1">
                    <a:lumMod val="50000"/>
                  </a:schemeClr>
                </a:solidFill>
              </a:rPr>
              <a:t>tlak</a:t>
            </a:r>
          </a:p>
          <a:p>
            <a:r>
              <a:rPr lang="hr-HR" dirty="0" smtClean="0">
                <a:solidFill>
                  <a:schemeClr val="bg1">
                    <a:lumMod val="50000"/>
                  </a:schemeClr>
                </a:solidFill>
              </a:rPr>
              <a:t>klipa</a:t>
            </a:r>
            <a:endParaRPr lang="hr-HR" dirty="0">
              <a:solidFill>
                <a:schemeClr val="bg1">
                  <a:lumMod val="50000"/>
                </a:schemeClr>
              </a:solidFill>
            </a:endParaRPr>
          </a:p>
        </p:txBody>
      </p:sp>
      <p:cxnSp>
        <p:nvCxnSpPr>
          <p:cNvPr id="36" name="Straight Arrow Connector 35"/>
          <p:cNvCxnSpPr/>
          <p:nvPr/>
        </p:nvCxnSpPr>
        <p:spPr>
          <a:xfrm rot="16200000" flipH="1">
            <a:off x="6072198" y="4500570"/>
            <a:ext cx="357190" cy="21431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36"/>
          <p:cNvSpPr txBox="1"/>
          <p:nvPr/>
        </p:nvSpPr>
        <p:spPr>
          <a:xfrm>
            <a:off x="6143636" y="4714884"/>
            <a:ext cx="157318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dirty="0" smtClean="0">
                <a:solidFill>
                  <a:schemeClr val="bg1">
                    <a:lumMod val="50000"/>
                  </a:schemeClr>
                </a:solidFill>
              </a:rPr>
              <a:t>infinitezimalna</a:t>
            </a:r>
          </a:p>
          <a:p>
            <a:r>
              <a:rPr lang="hr-HR" dirty="0" smtClean="0">
                <a:solidFill>
                  <a:schemeClr val="bg1">
                    <a:lumMod val="50000"/>
                  </a:schemeClr>
                </a:solidFill>
              </a:rPr>
              <a:t>promjena</a:t>
            </a:r>
          </a:p>
          <a:p>
            <a:r>
              <a:rPr lang="hr-HR" dirty="0" smtClean="0">
                <a:solidFill>
                  <a:schemeClr val="bg1">
                    <a:lumMod val="50000"/>
                  </a:schemeClr>
                </a:solidFill>
              </a:rPr>
              <a:t>obujma</a:t>
            </a:r>
            <a:endParaRPr lang="hr-HR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6000760" y="5857892"/>
            <a:ext cx="223978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dirty="0" smtClean="0"/>
              <a:t>rad kojeg obavi sustav</a:t>
            </a:r>
          </a:p>
          <a:p>
            <a:r>
              <a:rPr lang="hr-HR" dirty="0" smtClean="0"/>
              <a:t>pri promjeni obujma</a:t>
            </a:r>
            <a:endParaRPr lang="hr-HR" dirty="0"/>
          </a:p>
        </p:txBody>
      </p:sp>
      <p:sp>
        <p:nvSpPr>
          <p:cNvPr id="35" name="Oval 34"/>
          <p:cNvSpPr/>
          <p:nvPr/>
        </p:nvSpPr>
        <p:spPr>
          <a:xfrm>
            <a:off x="1571604" y="3500438"/>
            <a:ext cx="45719" cy="71438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39" name="Oval 38"/>
          <p:cNvSpPr/>
          <p:nvPr/>
        </p:nvSpPr>
        <p:spPr>
          <a:xfrm>
            <a:off x="1571604" y="4286256"/>
            <a:ext cx="45719" cy="71438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40" name="Oval 39"/>
          <p:cNvSpPr/>
          <p:nvPr/>
        </p:nvSpPr>
        <p:spPr>
          <a:xfrm>
            <a:off x="1142976" y="3643314"/>
            <a:ext cx="45719" cy="71438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41" name="Oval 40"/>
          <p:cNvSpPr/>
          <p:nvPr/>
        </p:nvSpPr>
        <p:spPr>
          <a:xfrm>
            <a:off x="1785918" y="3929066"/>
            <a:ext cx="45719" cy="71438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42" name="Oval 41"/>
          <p:cNvSpPr/>
          <p:nvPr/>
        </p:nvSpPr>
        <p:spPr>
          <a:xfrm>
            <a:off x="714348" y="3500438"/>
            <a:ext cx="45719" cy="71438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43" name="Oval 42"/>
          <p:cNvSpPr/>
          <p:nvPr/>
        </p:nvSpPr>
        <p:spPr>
          <a:xfrm>
            <a:off x="1000100" y="4500570"/>
            <a:ext cx="45719" cy="71438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44" name="Oval 43"/>
          <p:cNvSpPr/>
          <p:nvPr/>
        </p:nvSpPr>
        <p:spPr>
          <a:xfrm>
            <a:off x="1500166" y="4857760"/>
            <a:ext cx="45719" cy="71438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45" name="Oval 44"/>
          <p:cNvSpPr/>
          <p:nvPr/>
        </p:nvSpPr>
        <p:spPr>
          <a:xfrm>
            <a:off x="1928794" y="4572008"/>
            <a:ext cx="45719" cy="71438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46" name="Oval 45"/>
          <p:cNvSpPr/>
          <p:nvPr/>
        </p:nvSpPr>
        <p:spPr>
          <a:xfrm>
            <a:off x="2571736" y="3214686"/>
            <a:ext cx="45719" cy="71438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47" name="Oval 46"/>
          <p:cNvSpPr/>
          <p:nvPr/>
        </p:nvSpPr>
        <p:spPr>
          <a:xfrm>
            <a:off x="642910" y="4286256"/>
            <a:ext cx="45719" cy="71438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48" name="Oval 47"/>
          <p:cNvSpPr/>
          <p:nvPr/>
        </p:nvSpPr>
        <p:spPr>
          <a:xfrm>
            <a:off x="1000100" y="3214686"/>
            <a:ext cx="45719" cy="71438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49" name="Oval 48"/>
          <p:cNvSpPr/>
          <p:nvPr/>
        </p:nvSpPr>
        <p:spPr>
          <a:xfrm>
            <a:off x="1928794" y="3786190"/>
            <a:ext cx="45719" cy="71438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50" name="Oval 49"/>
          <p:cNvSpPr/>
          <p:nvPr/>
        </p:nvSpPr>
        <p:spPr>
          <a:xfrm>
            <a:off x="428596" y="4786322"/>
            <a:ext cx="45719" cy="71438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51" name="Oval 50"/>
          <p:cNvSpPr/>
          <p:nvPr/>
        </p:nvSpPr>
        <p:spPr>
          <a:xfrm>
            <a:off x="580996" y="4938722"/>
            <a:ext cx="45719" cy="71438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52" name="Oval 51"/>
          <p:cNvSpPr/>
          <p:nvPr/>
        </p:nvSpPr>
        <p:spPr>
          <a:xfrm>
            <a:off x="2500298" y="4714884"/>
            <a:ext cx="45719" cy="71438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53" name="Oval 52"/>
          <p:cNvSpPr/>
          <p:nvPr/>
        </p:nvSpPr>
        <p:spPr>
          <a:xfrm>
            <a:off x="2428860" y="3571876"/>
            <a:ext cx="45719" cy="71438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54" name="Oval 53"/>
          <p:cNvSpPr/>
          <p:nvPr/>
        </p:nvSpPr>
        <p:spPr>
          <a:xfrm>
            <a:off x="2385994" y="4243390"/>
            <a:ext cx="45719" cy="71438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4" name="Rectangle 3"/>
          <p:cNvSpPr/>
          <p:nvPr/>
        </p:nvSpPr>
        <p:spPr>
          <a:xfrm>
            <a:off x="2357422" y="3071810"/>
            <a:ext cx="285752" cy="20002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cxnSp>
        <p:nvCxnSpPr>
          <p:cNvPr id="56" name="Straight Connector 55"/>
          <p:cNvCxnSpPr/>
          <p:nvPr/>
        </p:nvCxnSpPr>
        <p:spPr>
          <a:xfrm rot="5400000">
            <a:off x="1358084" y="4071148"/>
            <a:ext cx="2000264" cy="1588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Oval 57"/>
          <p:cNvSpPr/>
          <p:nvPr/>
        </p:nvSpPr>
        <p:spPr>
          <a:xfrm>
            <a:off x="3000364" y="3571876"/>
            <a:ext cx="45719" cy="71438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59" name="Oval 58"/>
          <p:cNvSpPr/>
          <p:nvPr/>
        </p:nvSpPr>
        <p:spPr>
          <a:xfrm>
            <a:off x="2786050" y="4286256"/>
            <a:ext cx="45719" cy="71438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61" name="Oval 60"/>
          <p:cNvSpPr/>
          <p:nvPr/>
        </p:nvSpPr>
        <p:spPr>
          <a:xfrm>
            <a:off x="2786050" y="3143248"/>
            <a:ext cx="45719" cy="71438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62" name="Oval 61"/>
          <p:cNvSpPr/>
          <p:nvPr/>
        </p:nvSpPr>
        <p:spPr>
          <a:xfrm>
            <a:off x="3000364" y="4786322"/>
            <a:ext cx="45719" cy="71438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cxnSp>
        <p:nvCxnSpPr>
          <p:cNvPr id="64" name="Straight Arrow Connector 63"/>
          <p:cNvCxnSpPr/>
          <p:nvPr/>
        </p:nvCxnSpPr>
        <p:spPr>
          <a:xfrm rot="16200000" flipH="1">
            <a:off x="4786314" y="3143248"/>
            <a:ext cx="285752" cy="14287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TextBox 64"/>
          <p:cNvSpPr txBox="1"/>
          <p:nvPr/>
        </p:nvSpPr>
        <p:spPr>
          <a:xfrm>
            <a:off x="4786314" y="3357562"/>
            <a:ext cx="36622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sila kojom sustav (plin) djeluje na klip</a:t>
            </a:r>
            <a:endParaRPr lang="hr-HR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55" name="Rectangle 54"/>
          <p:cNvSpPr>
            <a:spLocks noChangeArrowheads="1"/>
          </p:cNvSpPr>
          <p:nvPr/>
        </p:nvSpPr>
        <p:spPr bwMode="auto">
          <a:xfrm rot="16200000">
            <a:off x="5803900" y="2757462"/>
            <a:ext cx="6383338" cy="296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sr-Latn-C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r-HR" sz="2000" baseline="-25000" dirty="0">
                <a:solidFill>
                  <a:schemeClr val="bg1">
                    <a:lumMod val="75000"/>
                  </a:schemeClr>
                </a:solidFill>
                <a:latin typeface="+mn-lt"/>
              </a:rPr>
              <a:t>             Izv. prof. dr. sc. Rajka Jurdana Šepić     FIZIKA 1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3.58382E-6 L 0.08489 0.000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2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5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5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2" dur="5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7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8" dur="5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31" grpId="0"/>
      <p:bldP spid="32" grpId="0"/>
      <p:bldP spid="37" grpId="0"/>
      <p:bldP spid="34" grpId="0"/>
      <p:bldP spid="4" grpId="0" animBg="1"/>
      <p:bldP spid="58" grpId="0" animBg="1"/>
      <p:bldP spid="59" grpId="0" animBg="1"/>
      <p:bldP spid="61" grpId="0" animBg="1"/>
      <p:bldP spid="62" grpId="0" animBg="1"/>
      <p:bldP spid="6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19"/>
          <p:cNvSpPr txBox="1"/>
          <p:nvPr/>
        </p:nvSpPr>
        <p:spPr>
          <a:xfrm>
            <a:off x="208028" y="642918"/>
            <a:ext cx="893597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2000" dirty="0" smtClean="0"/>
              <a:t>Geometrijska interpretacija  u </a:t>
            </a:r>
            <a:r>
              <a:rPr lang="hr-HR" sz="2000" i="1" dirty="0" smtClean="0"/>
              <a:t>p-V</a:t>
            </a:r>
            <a:r>
              <a:rPr lang="hr-HR" sz="2000" dirty="0" smtClean="0"/>
              <a:t> dijagramu: rad je površina pod krivuljom </a:t>
            </a:r>
            <a:r>
              <a:rPr lang="hr-HR" sz="2000" i="1" dirty="0" smtClean="0"/>
              <a:t>p = p(V)</a:t>
            </a:r>
            <a:endParaRPr lang="hr-HR" sz="2000" i="1" dirty="0"/>
          </a:p>
        </p:txBody>
      </p:sp>
      <p:sp>
        <p:nvSpPr>
          <p:cNvPr id="23" name="Arc 22"/>
          <p:cNvSpPr/>
          <p:nvPr/>
        </p:nvSpPr>
        <p:spPr>
          <a:xfrm rot="10047298">
            <a:off x="3883593" y="-462065"/>
            <a:ext cx="4132620" cy="4490371"/>
          </a:xfrm>
          <a:prstGeom prst="arc">
            <a:avLst>
              <a:gd name="adj1" fmla="val 16654288"/>
              <a:gd name="adj2" fmla="val 912680"/>
            </a:avLst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grpSp>
        <p:nvGrpSpPr>
          <p:cNvPr id="2" name="Group 28"/>
          <p:cNvGrpSpPr/>
          <p:nvPr/>
        </p:nvGrpSpPr>
        <p:grpSpPr>
          <a:xfrm>
            <a:off x="2643174" y="1285860"/>
            <a:ext cx="3857652" cy="4286280"/>
            <a:chOff x="2643174" y="1285860"/>
            <a:chExt cx="3857652" cy="4286280"/>
          </a:xfrm>
        </p:grpSpPr>
        <p:pic>
          <p:nvPicPr>
            <p:cNvPr id="3" name="Picture 4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2714612" y="1285860"/>
              <a:ext cx="3643338" cy="42247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4" name="Rectangle 3"/>
            <p:cNvSpPr/>
            <p:nvPr/>
          </p:nvSpPr>
          <p:spPr>
            <a:xfrm>
              <a:off x="2643174" y="5143512"/>
              <a:ext cx="2357454" cy="42862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hr-HR" dirty="0" smtClean="0"/>
                <a:t>O</a:t>
              </a:r>
              <a:endParaRPr lang="hr-HR" dirty="0"/>
            </a:p>
          </p:txBody>
        </p:sp>
        <p:sp>
          <p:nvSpPr>
            <p:cNvPr id="5" name="Rectangle 4"/>
            <p:cNvSpPr/>
            <p:nvPr/>
          </p:nvSpPr>
          <p:spPr>
            <a:xfrm>
              <a:off x="4143372" y="2214554"/>
              <a:ext cx="2357454" cy="42862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r-HR"/>
            </a:p>
          </p:txBody>
        </p:sp>
        <p:sp>
          <p:nvSpPr>
            <p:cNvPr id="6" name="Rectangle 5"/>
            <p:cNvSpPr/>
            <p:nvPr/>
          </p:nvSpPr>
          <p:spPr>
            <a:xfrm>
              <a:off x="3929058" y="3929066"/>
              <a:ext cx="1500198" cy="571504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r-HR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3857620" y="1714488"/>
              <a:ext cx="642942" cy="36933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hr-HR" dirty="0" smtClean="0"/>
                <a:t>A</a:t>
              </a:r>
              <a:endParaRPr lang="hr-HR" dirty="0"/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5429256" y="3500438"/>
              <a:ext cx="309700" cy="369332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r>
                <a:rPr lang="hr-HR" dirty="0" smtClean="0"/>
                <a:t>B</a:t>
              </a:r>
              <a:endParaRPr lang="hr-HR" dirty="0"/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3571868" y="3929066"/>
              <a:ext cx="30809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hr-HR" dirty="0" smtClean="0"/>
                <a:t>C</a:t>
              </a:r>
              <a:endParaRPr lang="hr-HR" dirty="0"/>
            </a:p>
          </p:txBody>
        </p:sp>
        <p:sp>
          <p:nvSpPr>
            <p:cNvPr id="21" name="Rectangle 20"/>
            <p:cNvSpPr/>
            <p:nvPr/>
          </p:nvSpPr>
          <p:spPr>
            <a:xfrm>
              <a:off x="3643306" y="4000504"/>
              <a:ext cx="214314" cy="28575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r-HR"/>
            </a:p>
          </p:txBody>
        </p:sp>
        <p:sp>
          <p:nvSpPr>
            <p:cNvPr id="22" name="Rectangle 21"/>
            <p:cNvSpPr/>
            <p:nvPr/>
          </p:nvSpPr>
          <p:spPr>
            <a:xfrm rot="3220269">
              <a:off x="4295310" y="2737995"/>
              <a:ext cx="452224" cy="42862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r-HR"/>
            </a:p>
          </p:txBody>
        </p:sp>
        <p:sp>
          <p:nvSpPr>
            <p:cNvPr id="26" name="Freeform 25"/>
            <p:cNvSpPr/>
            <p:nvPr/>
          </p:nvSpPr>
          <p:spPr>
            <a:xfrm>
              <a:off x="3929063" y="2081213"/>
              <a:ext cx="319087" cy="847725"/>
            </a:xfrm>
            <a:custGeom>
              <a:avLst/>
              <a:gdLst>
                <a:gd name="connsiteX0" fmla="*/ 0 w 319087"/>
                <a:gd name="connsiteY0" fmla="*/ 0 h 847725"/>
                <a:gd name="connsiteX1" fmla="*/ 61912 w 319087"/>
                <a:gd name="connsiteY1" fmla="*/ 238125 h 847725"/>
                <a:gd name="connsiteX2" fmla="*/ 133350 w 319087"/>
                <a:gd name="connsiteY2" fmla="*/ 466725 h 847725"/>
                <a:gd name="connsiteX3" fmla="*/ 214312 w 319087"/>
                <a:gd name="connsiteY3" fmla="*/ 657225 h 847725"/>
                <a:gd name="connsiteX4" fmla="*/ 319087 w 319087"/>
                <a:gd name="connsiteY4" fmla="*/ 847725 h 847725"/>
                <a:gd name="connsiteX5" fmla="*/ 100012 w 319087"/>
                <a:gd name="connsiteY5" fmla="*/ 257175 h 847725"/>
                <a:gd name="connsiteX6" fmla="*/ 0 w 319087"/>
                <a:gd name="connsiteY6" fmla="*/ 0 h 8477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19087" h="847725">
                  <a:moveTo>
                    <a:pt x="0" y="0"/>
                  </a:moveTo>
                  <a:lnTo>
                    <a:pt x="61912" y="238125"/>
                  </a:lnTo>
                  <a:lnTo>
                    <a:pt x="133350" y="466725"/>
                  </a:lnTo>
                  <a:lnTo>
                    <a:pt x="214312" y="657225"/>
                  </a:lnTo>
                  <a:lnTo>
                    <a:pt x="319087" y="847725"/>
                  </a:lnTo>
                  <a:lnTo>
                    <a:pt x="100012" y="25717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476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r-HR"/>
            </a:p>
          </p:txBody>
        </p:sp>
        <p:sp>
          <p:nvSpPr>
            <p:cNvPr id="27" name="Rectangle 26"/>
            <p:cNvSpPr/>
            <p:nvPr/>
          </p:nvSpPr>
          <p:spPr>
            <a:xfrm rot="3220269">
              <a:off x="4594752" y="3029828"/>
              <a:ext cx="614474" cy="42862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r-HR"/>
            </a:p>
          </p:txBody>
        </p:sp>
        <p:sp>
          <p:nvSpPr>
            <p:cNvPr id="28" name="Rectangle 27"/>
            <p:cNvSpPr/>
            <p:nvPr/>
          </p:nvSpPr>
          <p:spPr>
            <a:xfrm>
              <a:off x="3929058" y="2000240"/>
              <a:ext cx="452224" cy="18141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r-HR"/>
            </a:p>
          </p:txBody>
        </p:sp>
      </p:grpSp>
      <p:graphicFrame>
        <p:nvGraphicFramePr>
          <p:cNvPr id="35841" name="Object 1"/>
          <p:cNvGraphicFramePr>
            <a:graphicFrameLocks noChangeAspect="1"/>
          </p:cNvGraphicFramePr>
          <p:nvPr/>
        </p:nvGraphicFramePr>
        <p:xfrm>
          <a:off x="3929058" y="3643314"/>
          <a:ext cx="1360488" cy="901700"/>
        </p:xfrm>
        <a:graphic>
          <a:graphicData uri="http://schemas.openxmlformats.org/presentationml/2006/ole">
            <p:oleObj spid="_x0000_s39938" name="Equation" r:id="rId4" imgW="749160" imgH="495000" progId="Equation.3">
              <p:embed/>
            </p:oleObj>
          </a:graphicData>
        </a:graphic>
      </p:graphicFrame>
      <p:sp>
        <p:nvSpPr>
          <p:cNvPr id="19" name="Left Brace 18"/>
          <p:cNvSpPr/>
          <p:nvPr/>
        </p:nvSpPr>
        <p:spPr>
          <a:xfrm>
            <a:off x="2643174" y="2000240"/>
            <a:ext cx="357190" cy="1928826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24" name="TextBox 23"/>
          <p:cNvSpPr txBox="1"/>
          <p:nvPr/>
        </p:nvSpPr>
        <p:spPr>
          <a:xfrm>
            <a:off x="214282" y="2428868"/>
            <a:ext cx="2540183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20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Promjena  (smanjenje)</a:t>
            </a:r>
          </a:p>
          <a:p>
            <a:r>
              <a:rPr lang="hr-HR" sz="20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tlaka plina u cilindru</a:t>
            </a:r>
          </a:p>
          <a:p>
            <a:r>
              <a:rPr lang="hr-HR" sz="20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zbog ekspanzije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3428992" y="5500702"/>
            <a:ext cx="341875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20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Promjena obujma (povećanje) </a:t>
            </a:r>
          </a:p>
          <a:p>
            <a:r>
              <a:rPr lang="hr-HR" sz="20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plina u cilindru zbog ekspanzije</a:t>
            </a:r>
          </a:p>
        </p:txBody>
      </p:sp>
      <p:sp>
        <p:nvSpPr>
          <p:cNvPr id="30" name="Left Brace 29"/>
          <p:cNvSpPr/>
          <p:nvPr/>
        </p:nvSpPr>
        <p:spPr>
          <a:xfrm rot="16200000">
            <a:off x="4500562" y="4357694"/>
            <a:ext cx="357190" cy="1643074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29" name="Rectangle 28"/>
          <p:cNvSpPr>
            <a:spLocks noChangeArrowheads="1"/>
          </p:cNvSpPr>
          <p:nvPr/>
        </p:nvSpPr>
        <p:spPr bwMode="auto">
          <a:xfrm rot="16200000">
            <a:off x="5803900" y="2757462"/>
            <a:ext cx="6383338" cy="296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sr-Latn-C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r-HR" sz="2000" baseline="-25000" dirty="0">
                <a:solidFill>
                  <a:schemeClr val="bg1">
                    <a:lumMod val="75000"/>
                  </a:schemeClr>
                </a:solidFill>
                <a:latin typeface="+mn-lt"/>
              </a:rPr>
              <a:t>             Izv. prof. dr. sc. Rajka Jurdana Šepić     FIZIKA 1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4" grpId="0"/>
      <p:bldP spid="25" grpId="0"/>
      <p:bldP spid="3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5429256" y="3500438"/>
            <a:ext cx="2357454" cy="4286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31" name="Arc 30"/>
          <p:cNvSpPr/>
          <p:nvPr/>
        </p:nvSpPr>
        <p:spPr>
          <a:xfrm rot="10512117">
            <a:off x="3514400" y="399613"/>
            <a:ext cx="2972455" cy="3874869"/>
          </a:xfrm>
          <a:prstGeom prst="arc">
            <a:avLst>
              <a:gd name="adj1" fmla="val 16865890"/>
              <a:gd name="adj2" fmla="val 426327"/>
            </a:avLst>
          </a:prstGeom>
          <a:ln w="254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hr-HR" dirty="0"/>
          </a:p>
        </p:txBody>
      </p:sp>
      <p:sp>
        <p:nvSpPr>
          <p:cNvPr id="60" name="TextBox 59"/>
          <p:cNvSpPr txBox="1"/>
          <p:nvPr/>
        </p:nvSpPr>
        <p:spPr>
          <a:xfrm>
            <a:off x="357158" y="571480"/>
            <a:ext cx="646619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2400" b="1" dirty="0" smtClean="0">
                <a:solidFill>
                  <a:srgbClr val="C00000"/>
                </a:solidFill>
              </a:rPr>
              <a:t>PUTOVI MEĐU TERMODINAMIČKIM STANJIMA  </a:t>
            </a:r>
            <a:endParaRPr lang="hr-HR" sz="2400" b="1" dirty="0">
              <a:solidFill>
                <a:srgbClr val="C0000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883371" y="2084640"/>
            <a:ext cx="2885597" cy="5622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cxnSp>
        <p:nvCxnSpPr>
          <p:cNvPr id="21" name="Straight Arrow Connector 20"/>
          <p:cNvCxnSpPr/>
          <p:nvPr/>
        </p:nvCxnSpPr>
        <p:spPr>
          <a:xfrm>
            <a:off x="3008948" y="4520857"/>
            <a:ext cx="2360943" cy="208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 rot="5400000" flipH="1" flipV="1">
            <a:off x="1597180" y="3115417"/>
            <a:ext cx="2998420" cy="194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5195006" y="4520857"/>
            <a:ext cx="386931" cy="4844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i="1" dirty="0" smtClean="0"/>
              <a:t>V</a:t>
            </a:r>
            <a:endParaRPr lang="hr-HR" dirty="0"/>
          </a:p>
        </p:txBody>
      </p:sp>
      <p:sp>
        <p:nvSpPr>
          <p:cNvPr id="24" name="TextBox 23"/>
          <p:cNvSpPr txBox="1"/>
          <p:nvPr/>
        </p:nvSpPr>
        <p:spPr>
          <a:xfrm>
            <a:off x="2659178" y="1428736"/>
            <a:ext cx="381046" cy="4844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i="1" dirty="0" smtClean="0"/>
              <a:t>p</a:t>
            </a:r>
            <a:endParaRPr lang="hr-HR" i="1" dirty="0"/>
          </a:p>
        </p:txBody>
      </p:sp>
      <p:cxnSp>
        <p:nvCxnSpPr>
          <p:cNvPr id="33" name="Straight Connector 32"/>
          <p:cNvCxnSpPr/>
          <p:nvPr/>
        </p:nvCxnSpPr>
        <p:spPr>
          <a:xfrm>
            <a:off x="3096390" y="2272042"/>
            <a:ext cx="349769" cy="2083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3096390" y="4239755"/>
            <a:ext cx="1907111" cy="27164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 rot="5400000" flipH="1" flipV="1">
            <a:off x="2274901" y="3349669"/>
            <a:ext cx="2342516" cy="1944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 rot="5400000" flipH="1" flipV="1">
            <a:off x="4570393" y="4333525"/>
            <a:ext cx="374803" cy="1944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TextBox 48"/>
          <p:cNvSpPr txBox="1"/>
          <p:nvPr/>
        </p:nvSpPr>
        <p:spPr>
          <a:xfrm>
            <a:off x="3533602" y="2084640"/>
            <a:ext cx="369273" cy="4844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dirty="0" smtClean="0"/>
              <a:t>1</a:t>
            </a:r>
            <a:endParaRPr lang="hr-HR" dirty="0"/>
          </a:p>
        </p:txBody>
      </p:sp>
      <p:sp>
        <p:nvSpPr>
          <p:cNvPr id="50" name="TextBox 49"/>
          <p:cNvSpPr txBox="1"/>
          <p:nvPr/>
        </p:nvSpPr>
        <p:spPr>
          <a:xfrm>
            <a:off x="4757794" y="3771252"/>
            <a:ext cx="369273" cy="4844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dirty="0" smtClean="0"/>
              <a:t>2</a:t>
            </a:r>
            <a:endParaRPr lang="hr-HR" dirty="0"/>
          </a:p>
        </p:txBody>
      </p:sp>
      <p:sp>
        <p:nvSpPr>
          <p:cNvPr id="51" name="Oval 50"/>
          <p:cNvSpPr/>
          <p:nvPr/>
        </p:nvSpPr>
        <p:spPr>
          <a:xfrm>
            <a:off x="3446159" y="2272042"/>
            <a:ext cx="87442" cy="9370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cxnSp>
        <p:nvCxnSpPr>
          <p:cNvPr id="52" name="Straight Connector 51"/>
          <p:cNvCxnSpPr/>
          <p:nvPr/>
        </p:nvCxnSpPr>
        <p:spPr>
          <a:xfrm rot="5400000" flipH="1" flipV="1">
            <a:off x="2322758" y="3396484"/>
            <a:ext cx="2247774" cy="972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Oval 52"/>
          <p:cNvSpPr/>
          <p:nvPr/>
        </p:nvSpPr>
        <p:spPr>
          <a:xfrm>
            <a:off x="4757794" y="4146054"/>
            <a:ext cx="87442" cy="9370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55" name="TextBox 54"/>
          <p:cNvSpPr txBox="1"/>
          <p:nvPr/>
        </p:nvSpPr>
        <p:spPr>
          <a:xfrm>
            <a:off x="4500562" y="4643446"/>
            <a:ext cx="483076" cy="4844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i="1" dirty="0" smtClean="0"/>
              <a:t>V</a:t>
            </a:r>
            <a:r>
              <a:rPr lang="hr-HR" i="1" baseline="-25000" dirty="0" smtClean="0"/>
              <a:t>2</a:t>
            </a:r>
            <a:endParaRPr lang="hr-HR" baseline="-25000" dirty="0"/>
          </a:p>
        </p:txBody>
      </p:sp>
      <p:sp>
        <p:nvSpPr>
          <p:cNvPr id="57" name="TextBox 56"/>
          <p:cNvSpPr txBox="1"/>
          <p:nvPr/>
        </p:nvSpPr>
        <p:spPr>
          <a:xfrm>
            <a:off x="2643174" y="4071942"/>
            <a:ext cx="467379" cy="4844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i="1" dirty="0" smtClean="0"/>
              <a:t>p</a:t>
            </a:r>
            <a:r>
              <a:rPr lang="hr-HR" i="1" baseline="-25000" dirty="0" smtClean="0"/>
              <a:t>1</a:t>
            </a:r>
            <a:endParaRPr lang="hr-HR" baseline="-25000" dirty="0"/>
          </a:p>
        </p:txBody>
      </p:sp>
      <p:sp>
        <p:nvSpPr>
          <p:cNvPr id="58" name="TextBox 57"/>
          <p:cNvSpPr txBox="1"/>
          <p:nvPr/>
        </p:nvSpPr>
        <p:spPr>
          <a:xfrm>
            <a:off x="3286116" y="4572008"/>
            <a:ext cx="483076" cy="4844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i="1" dirty="0" smtClean="0"/>
              <a:t>V</a:t>
            </a:r>
            <a:r>
              <a:rPr lang="hr-HR" i="1" baseline="-25000" dirty="0" smtClean="0"/>
              <a:t>1</a:t>
            </a:r>
            <a:endParaRPr lang="hr-HR" baseline="-25000" dirty="0"/>
          </a:p>
        </p:txBody>
      </p:sp>
      <p:sp>
        <p:nvSpPr>
          <p:cNvPr id="59" name="TextBox 58"/>
          <p:cNvSpPr txBox="1"/>
          <p:nvPr/>
        </p:nvSpPr>
        <p:spPr>
          <a:xfrm>
            <a:off x="2714612" y="2071678"/>
            <a:ext cx="467379" cy="4844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i="1" dirty="0" smtClean="0"/>
              <a:t>p</a:t>
            </a:r>
            <a:r>
              <a:rPr lang="hr-HR" i="1" baseline="-25000" dirty="0" smtClean="0"/>
              <a:t>2</a:t>
            </a:r>
            <a:endParaRPr lang="hr-HR" baseline="-25000" dirty="0"/>
          </a:p>
        </p:txBody>
      </p:sp>
      <p:sp>
        <p:nvSpPr>
          <p:cNvPr id="61" name="TextBox 60"/>
          <p:cNvSpPr txBox="1"/>
          <p:nvPr/>
        </p:nvSpPr>
        <p:spPr>
          <a:xfrm>
            <a:off x="3708486" y="2178341"/>
            <a:ext cx="2072632" cy="4440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1600" dirty="0" smtClean="0"/>
              <a:t>POČETNO  STANJE</a:t>
            </a:r>
            <a:endParaRPr lang="hr-HR" sz="1600" dirty="0"/>
          </a:p>
        </p:txBody>
      </p:sp>
      <p:sp>
        <p:nvSpPr>
          <p:cNvPr id="62" name="TextBox 61"/>
          <p:cNvSpPr txBox="1"/>
          <p:nvPr/>
        </p:nvSpPr>
        <p:spPr>
          <a:xfrm>
            <a:off x="5020121" y="3771252"/>
            <a:ext cx="2123647" cy="4440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1600" dirty="0" smtClean="0"/>
              <a:t>KONAČNO  STANJE</a:t>
            </a:r>
            <a:endParaRPr lang="hr-HR" sz="1600" dirty="0"/>
          </a:p>
        </p:txBody>
      </p:sp>
      <p:sp>
        <p:nvSpPr>
          <p:cNvPr id="63" name="TextBox 62"/>
          <p:cNvSpPr txBox="1"/>
          <p:nvPr/>
        </p:nvSpPr>
        <p:spPr>
          <a:xfrm>
            <a:off x="3795928" y="2927946"/>
            <a:ext cx="2809450" cy="4844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dirty="0" smtClean="0">
                <a:solidFill>
                  <a:srgbClr val="C00000"/>
                </a:solidFill>
              </a:rPr>
              <a:t>PUT - niz međustanja </a:t>
            </a:r>
            <a:endParaRPr lang="hr-HR" dirty="0">
              <a:solidFill>
                <a:srgbClr val="C00000"/>
              </a:solidFill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857224" y="5429264"/>
            <a:ext cx="752513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2000" dirty="0" smtClean="0">
                <a:solidFill>
                  <a:schemeClr val="accent1">
                    <a:lumMod val="75000"/>
                  </a:schemeClr>
                </a:solidFill>
              </a:rPr>
              <a:t>Rad kojeg obavlja sustav ne  ovisi samo o početnom i konačnom stanju</a:t>
            </a:r>
          </a:p>
          <a:p>
            <a:r>
              <a:rPr lang="hr-HR" sz="2000" dirty="0" smtClean="0">
                <a:solidFill>
                  <a:schemeClr val="accent1">
                    <a:lumMod val="75000"/>
                  </a:schemeClr>
                </a:solidFill>
              </a:rPr>
              <a:t>nego  i o međustanjima, tj putu kojim je sustav došao u konačno stanje</a:t>
            </a:r>
            <a:endParaRPr lang="hr-HR" sz="2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7" name="Rectangle 26"/>
          <p:cNvSpPr>
            <a:spLocks noChangeArrowheads="1"/>
          </p:cNvSpPr>
          <p:nvPr/>
        </p:nvSpPr>
        <p:spPr bwMode="auto">
          <a:xfrm rot="16200000">
            <a:off x="5803900" y="2757462"/>
            <a:ext cx="6383338" cy="296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sr-Latn-C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r-HR" sz="2000" baseline="-25000" dirty="0">
                <a:solidFill>
                  <a:schemeClr val="bg1">
                    <a:lumMod val="75000"/>
                  </a:schemeClr>
                </a:solidFill>
                <a:latin typeface="+mn-lt"/>
              </a:rPr>
              <a:t>             Izv. prof. dr. sc. Rajka Jurdana Šepić     FIZIKA 1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Rectangle 155"/>
          <p:cNvSpPr/>
          <p:nvPr/>
        </p:nvSpPr>
        <p:spPr>
          <a:xfrm>
            <a:off x="7000892" y="4286256"/>
            <a:ext cx="1357322" cy="285752"/>
          </a:xfrm>
          <a:prstGeom prst="rect">
            <a:avLst/>
          </a:prstGeom>
          <a:solidFill>
            <a:srgbClr val="F8BAC9">
              <a:alpha val="6588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155" name="Rectangle 154"/>
          <p:cNvSpPr/>
          <p:nvPr/>
        </p:nvSpPr>
        <p:spPr>
          <a:xfrm>
            <a:off x="4000496" y="2357430"/>
            <a:ext cx="1357322" cy="2214578"/>
          </a:xfrm>
          <a:prstGeom prst="rect">
            <a:avLst/>
          </a:prstGeom>
          <a:solidFill>
            <a:srgbClr val="F8BAC9">
              <a:alpha val="6588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31" name="Arc 30"/>
          <p:cNvSpPr/>
          <p:nvPr/>
        </p:nvSpPr>
        <p:spPr>
          <a:xfrm rot="10512117">
            <a:off x="871195" y="117525"/>
            <a:ext cx="2972455" cy="3874869"/>
          </a:xfrm>
          <a:prstGeom prst="arc">
            <a:avLst>
              <a:gd name="adj1" fmla="val 16761870"/>
              <a:gd name="adj2" fmla="val 426327"/>
            </a:avLst>
          </a:prstGeom>
          <a:ln w="254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hr-HR" dirty="0"/>
          </a:p>
        </p:txBody>
      </p:sp>
      <p:cxnSp>
        <p:nvCxnSpPr>
          <p:cNvPr id="21" name="Straight Arrow Connector 20"/>
          <p:cNvCxnSpPr/>
          <p:nvPr/>
        </p:nvCxnSpPr>
        <p:spPr>
          <a:xfrm>
            <a:off x="365774" y="4332438"/>
            <a:ext cx="2360943" cy="208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 rot="5400000" flipH="1" flipV="1">
            <a:off x="-1045994" y="2926998"/>
            <a:ext cx="2998420" cy="194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2551832" y="4332438"/>
            <a:ext cx="386931" cy="4844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i="1" dirty="0" smtClean="0"/>
              <a:t>V</a:t>
            </a:r>
            <a:endParaRPr lang="hr-HR" dirty="0"/>
          </a:p>
        </p:txBody>
      </p:sp>
      <p:sp>
        <p:nvSpPr>
          <p:cNvPr id="24" name="TextBox 23"/>
          <p:cNvSpPr txBox="1"/>
          <p:nvPr/>
        </p:nvSpPr>
        <p:spPr>
          <a:xfrm>
            <a:off x="0" y="1357298"/>
            <a:ext cx="381046" cy="4844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i="1" dirty="0" smtClean="0"/>
              <a:t>p</a:t>
            </a:r>
            <a:endParaRPr lang="hr-HR" i="1" dirty="0"/>
          </a:p>
        </p:txBody>
      </p:sp>
      <p:cxnSp>
        <p:nvCxnSpPr>
          <p:cNvPr id="33" name="Straight Connector 32"/>
          <p:cNvCxnSpPr/>
          <p:nvPr/>
        </p:nvCxnSpPr>
        <p:spPr>
          <a:xfrm>
            <a:off x="453216" y="2083623"/>
            <a:ext cx="349769" cy="2083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453216" y="4051336"/>
            <a:ext cx="1907111" cy="27164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 rot="5400000" flipH="1" flipV="1">
            <a:off x="-368273" y="3161250"/>
            <a:ext cx="2342516" cy="1944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 rot="5400000" flipH="1" flipV="1">
            <a:off x="1927219" y="4145106"/>
            <a:ext cx="374803" cy="1944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TextBox 48"/>
          <p:cNvSpPr txBox="1"/>
          <p:nvPr/>
        </p:nvSpPr>
        <p:spPr>
          <a:xfrm>
            <a:off x="890428" y="1896221"/>
            <a:ext cx="369273" cy="4844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dirty="0" smtClean="0"/>
              <a:t>1</a:t>
            </a:r>
            <a:endParaRPr lang="hr-HR" dirty="0"/>
          </a:p>
        </p:txBody>
      </p:sp>
      <p:sp>
        <p:nvSpPr>
          <p:cNvPr id="50" name="TextBox 49"/>
          <p:cNvSpPr txBox="1"/>
          <p:nvPr/>
        </p:nvSpPr>
        <p:spPr>
          <a:xfrm>
            <a:off x="2114620" y="3582833"/>
            <a:ext cx="369273" cy="4844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dirty="0" smtClean="0"/>
              <a:t>2</a:t>
            </a:r>
            <a:endParaRPr lang="hr-HR" dirty="0"/>
          </a:p>
        </p:txBody>
      </p:sp>
      <p:sp>
        <p:nvSpPr>
          <p:cNvPr id="51" name="Oval 50"/>
          <p:cNvSpPr/>
          <p:nvPr/>
        </p:nvSpPr>
        <p:spPr>
          <a:xfrm>
            <a:off x="802985" y="2083623"/>
            <a:ext cx="87442" cy="9370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cxnSp>
        <p:nvCxnSpPr>
          <p:cNvPr id="52" name="Straight Connector 51"/>
          <p:cNvCxnSpPr/>
          <p:nvPr/>
        </p:nvCxnSpPr>
        <p:spPr>
          <a:xfrm rot="5400000" flipH="1" flipV="1">
            <a:off x="-320416" y="3208065"/>
            <a:ext cx="2247774" cy="972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Oval 52"/>
          <p:cNvSpPr/>
          <p:nvPr/>
        </p:nvSpPr>
        <p:spPr>
          <a:xfrm>
            <a:off x="2114620" y="3957635"/>
            <a:ext cx="87442" cy="9370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55" name="TextBox 54"/>
          <p:cNvSpPr txBox="1"/>
          <p:nvPr/>
        </p:nvSpPr>
        <p:spPr>
          <a:xfrm>
            <a:off x="1809566" y="4357718"/>
            <a:ext cx="483076" cy="4844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i="1" dirty="0" smtClean="0"/>
              <a:t>V</a:t>
            </a:r>
            <a:r>
              <a:rPr lang="hr-HR" i="1" baseline="-25000" dirty="0" smtClean="0"/>
              <a:t>2</a:t>
            </a:r>
            <a:endParaRPr lang="hr-HR" baseline="-25000" dirty="0"/>
          </a:p>
        </p:txBody>
      </p:sp>
      <p:sp>
        <p:nvSpPr>
          <p:cNvPr id="57" name="TextBox 56"/>
          <p:cNvSpPr txBox="1"/>
          <p:nvPr/>
        </p:nvSpPr>
        <p:spPr>
          <a:xfrm>
            <a:off x="0" y="3883523"/>
            <a:ext cx="467379" cy="4844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i="1" dirty="0" smtClean="0"/>
              <a:t>p</a:t>
            </a:r>
            <a:r>
              <a:rPr lang="hr-HR" i="1" baseline="-25000" dirty="0" smtClean="0"/>
              <a:t>1</a:t>
            </a:r>
            <a:endParaRPr lang="hr-HR" baseline="-25000" dirty="0"/>
          </a:p>
        </p:txBody>
      </p:sp>
      <p:sp>
        <p:nvSpPr>
          <p:cNvPr id="58" name="TextBox 57"/>
          <p:cNvSpPr txBox="1"/>
          <p:nvPr/>
        </p:nvSpPr>
        <p:spPr>
          <a:xfrm>
            <a:off x="642942" y="4383589"/>
            <a:ext cx="483076" cy="4844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i="1" dirty="0" smtClean="0"/>
              <a:t>V</a:t>
            </a:r>
            <a:r>
              <a:rPr lang="hr-HR" i="1" baseline="-25000" dirty="0" smtClean="0"/>
              <a:t>1</a:t>
            </a:r>
            <a:endParaRPr lang="hr-HR" baseline="-25000" dirty="0"/>
          </a:p>
        </p:txBody>
      </p:sp>
      <p:sp>
        <p:nvSpPr>
          <p:cNvPr id="59" name="TextBox 58"/>
          <p:cNvSpPr txBox="1"/>
          <p:nvPr/>
        </p:nvSpPr>
        <p:spPr>
          <a:xfrm>
            <a:off x="71438" y="1883259"/>
            <a:ext cx="467379" cy="4844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i="1" dirty="0" smtClean="0"/>
              <a:t>p</a:t>
            </a:r>
            <a:r>
              <a:rPr lang="hr-HR" i="1" baseline="-25000" dirty="0" smtClean="0"/>
              <a:t>2</a:t>
            </a:r>
            <a:endParaRPr lang="hr-HR" baseline="-25000" dirty="0"/>
          </a:p>
        </p:txBody>
      </p:sp>
      <p:sp>
        <p:nvSpPr>
          <p:cNvPr id="34" name="Isosceles Triangle 33"/>
          <p:cNvSpPr/>
          <p:nvPr/>
        </p:nvSpPr>
        <p:spPr>
          <a:xfrm rot="7976109">
            <a:off x="1190758" y="3256097"/>
            <a:ext cx="185834" cy="166955"/>
          </a:xfrm>
          <a:prstGeom prst="triangl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36" name="TextBox 35"/>
          <p:cNvSpPr txBox="1"/>
          <p:nvPr/>
        </p:nvSpPr>
        <p:spPr>
          <a:xfrm>
            <a:off x="23616" y="5000660"/>
            <a:ext cx="29028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dirty="0" smtClean="0"/>
              <a:t>Ekspanzija plina od </a:t>
            </a:r>
            <a:r>
              <a:rPr lang="hr-HR" i="1" dirty="0" smtClean="0"/>
              <a:t>V</a:t>
            </a:r>
            <a:r>
              <a:rPr lang="hr-HR" i="1" baseline="-25000" dirty="0" smtClean="0"/>
              <a:t>1</a:t>
            </a:r>
            <a:r>
              <a:rPr lang="hr-HR" i="1" dirty="0" smtClean="0"/>
              <a:t> </a:t>
            </a:r>
            <a:r>
              <a:rPr lang="hr-HR" dirty="0" smtClean="0"/>
              <a:t>na </a:t>
            </a:r>
            <a:r>
              <a:rPr lang="hr-HR" i="1" dirty="0" smtClean="0"/>
              <a:t>V</a:t>
            </a:r>
            <a:r>
              <a:rPr lang="hr-HR" i="1" baseline="-25000" dirty="0" smtClean="0"/>
              <a:t>2</a:t>
            </a:r>
            <a:r>
              <a:rPr lang="hr-HR" i="1" dirty="0" smtClean="0"/>
              <a:t> </a:t>
            </a:r>
            <a:endParaRPr lang="hr-HR" i="1" dirty="0"/>
          </a:p>
        </p:txBody>
      </p:sp>
      <p:cxnSp>
        <p:nvCxnSpPr>
          <p:cNvPr id="81" name="Straight Arrow Connector 80"/>
          <p:cNvCxnSpPr/>
          <p:nvPr/>
        </p:nvCxnSpPr>
        <p:spPr>
          <a:xfrm>
            <a:off x="3580484" y="4546728"/>
            <a:ext cx="2360943" cy="208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Straight Arrow Connector 81"/>
          <p:cNvCxnSpPr/>
          <p:nvPr/>
        </p:nvCxnSpPr>
        <p:spPr>
          <a:xfrm rot="5400000" flipH="1" flipV="1">
            <a:off x="2168716" y="3141288"/>
            <a:ext cx="2998420" cy="194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3" name="TextBox 82"/>
          <p:cNvSpPr txBox="1"/>
          <p:nvPr/>
        </p:nvSpPr>
        <p:spPr>
          <a:xfrm>
            <a:off x="5766542" y="4546728"/>
            <a:ext cx="386931" cy="4844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i="1" dirty="0" smtClean="0"/>
              <a:t>V</a:t>
            </a:r>
            <a:endParaRPr lang="hr-HR" dirty="0"/>
          </a:p>
        </p:txBody>
      </p:sp>
      <p:sp>
        <p:nvSpPr>
          <p:cNvPr id="84" name="TextBox 83"/>
          <p:cNvSpPr txBox="1"/>
          <p:nvPr/>
        </p:nvSpPr>
        <p:spPr>
          <a:xfrm>
            <a:off x="3230714" y="1454607"/>
            <a:ext cx="381046" cy="4844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i="1" dirty="0" smtClean="0"/>
              <a:t>p</a:t>
            </a:r>
            <a:endParaRPr lang="hr-HR" i="1" dirty="0"/>
          </a:p>
        </p:txBody>
      </p:sp>
      <p:cxnSp>
        <p:nvCxnSpPr>
          <p:cNvPr id="85" name="Straight Connector 84"/>
          <p:cNvCxnSpPr/>
          <p:nvPr/>
        </p:nvCxnSpPr>
        <p:spPr>
          <a:xfrm>
            <a:off x="3667926" y="2297913"/>
            <a:ext cx="349769" cy="2083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Straight Connector 85"/>
          <p:cNvCxnSpPr/>
          <p:nvPr/>
        </p:nvCxnSpPr>
        <p:spPr>
          <a:xfrm>
            <a:off x="3667926" y="4265626"/>
            <a:ext cx="1907111" cy="27164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Straight Connector 86"/>
          <p:cNvCxnSpPr/>
          <p:nvPr/>
        </p:nvCxnSpPr>
        <p:spPr>
          <a:xfrm rot="5400000" flipH="1" flipV="1">
            <a:off x="2846437" y="3375540"/>
            <a:ext cx="2342516" cy="1944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9" name="TextBox 88"/>
          <p:cNvSpPr txBox="1"/>
          <p:nvPr/>
        </p:nvSpPr>
        <p:spPr>
          <a:xfrm>
            <a:off x="4024144" y="2000264"/>
            <a:ext cx="369273" cy="4844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dirty="0" smtClean="0"/>
              <a:t>1</a:t>
            </a:r>
            <a:endParaRPr lang="hr-HR" dirty="0"/>
          </a:p>
        </p:txBody>
      </p:sp>
      <p:sp>
        <p:nvSpPr>
          <p:cNvPr id="90" name="TextBox 89"/>
          <p:cNvSpPr txBox="1"/>
          <p:nvPr/>
        </p:nvSpPr>
        <p:spPr>
          <a:xfrm>
            <a:off x="5381466" y="3857652"/>
            <a:ext cx="369273" cy="4844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dirty="0" smtClean="0"/>
              <a:t>2</a:t>
            </a:r>
            <a:endParaRPr lang="hr-HR" dirty="0"/>
          </a:p>
        </p:txBody>
      </p:sp>
      <p:sp>
        <p:nvSpPr>
          <p:cNvPr id="91" name="Oval 90"/>
          <p:cNvSpPr/>
          <p:nvPr/>
        </p:nvSpPr>
        <p:spPr>
          <a:xfrm>
            <a:off x="4017695" y="2297913"/>
            <a:ext cx="87442" cy="9370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cxnSp>
        <p:nvCxnSpPr>
          <p:cNvPr id="92" name="Straight Connector 91"/>
          <p:cNvCxnSpPr/>
          <p:nvPr/>
        </p:nvCxnSpPr>
        <p:spPr>
          <a:xfrm rot="5400000" flipH="1" flipV="1">
            <a:off x="2894294" y="3422355"/>
            <a:ext cx="2247774" cy="972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3" name="Oval 92"/>
          <p:cNvSpPr/>
          <p:nvPr/>
        </p:nvSpPr>
        <p:spPr>
          <a:xfrm>
            <a:off x="5329330" y="4171925"/>
            <a:ext cx="87442" cy="9370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94" name="TextBox 93"/>
          <p:cNvSpPr txBox="1"/>
          <p:nvPr/>
        </p:nvSpPr>
        <p:spPr>
          <a:xfrm>
            <a:off x="5024276" y="4572008"/>
            <a:ext cx="483076" cy="4844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i="1" dirty="0" smtClean="0"/>
              <a:t>V</a:t>
            </a:r>
            <a:r>
              <a:rPr lang="hr-HR" i="1" baseline="-25000" dirty="0" smtClean="0"/>
              <a:t>2</a:t>
            </a:r>
            <a:endParaRPr lang="hr-HR" baseline="-25000" dirty="0"/>
          </a:p>
        </p:txBody>
      </p:sp>
      <p:sp>
        <p:nvSpPr>
          <p:cNvPr id="95" name="TextBox 94"/>
          <p:cNvSpPr txBox="1"/>
          <p:nvPr/>
        </p:nvSpPr>
        <p:spPr>
          <a:xfrm>
            <a:off x="3214710" y="4097813"/>
            <a:ext cx="467379" cy="4844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i="1" dirty="0" smtClean="0"/>
              <a:t>p</a:t>
            </a:r>
            <a:r>
              <a:rPr lang="hr-HR" i="1" baseline="-25000" dirty="0" smtClean="0"/>
              <a:t>1</a:t>
            </a:r>
            <a:endParaRPr lang="hr-HR" baseline="-25000" dirty="0"/>
          </a:p>
        </p:txBody>
      </p:sp>
      <p:sp>
        <p:nvSpPr>
          <p:cNvPr id="96" name="TextBox 95"/>
          <p:cNvSpPr txBox="1"/>
          <p:nvPr/>
        </p:nvSpPr>
        <p:spPr>
          <a:xfrm>
            <a:off x="3857652" y="4597879"/>
            <a:ext cx="483076" cy="4844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i="1" dirty="0" smtClean="0"/>
              <a:t>V</a:t>
            </a:r>
            <a:r>
              <a:rPr lang="hr-HR" i="1" baseline="-25000" dirty="0" smtClean="0"/>
              <a:t>1</a:t>
            </a:r>
            <a:endParaRPr lang="hr-HR" baseline="-25000" dirty="0"/>
          </a:p>
        </p:txBody>
      </p:sp>
      <p:sp>
        <p:nvSpPr>
          <p:cNvPr id="97" name="TextBox 96"/>
          <p:cNvSpPr txBox="1"/>
          <p:nvPr/>
        </p:nvSpPr>
        <p:spPr>
          <a:xfrm>
            <a:off x="3286148" y="2097549"/>
            <a:ext cx="467379" cy="4844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i="1" dirty="0" smtClean="0"/>
              <a:t>p</a:t>
            </a:r>
            <a:r>
              <a:rPr lang="hr-HR" i="1" baseline="-25000" dirty="0" smtClean="0"/>
              <a:t>2</a:t>
            </a:r>
            <a:endParaRPr lang="hr-HR" baseline="-25000" dirty="0"/>
          </a:p>
        </p:txBody>
      </p:sp>
      <p:sp>
        <p:nvSpPr>
          <p:cNvPr id="98" name="Isosceles Triangle 97"/>
          <p:cNvSpPr/>
          <p:nvPr/>
        </p:nvSpPr>
        <p:spPr>
          <a:xfrm rot="5400000">
            <a:off x="4498867" y="2311359"/>
            <a:ext cx="193562" cy="142876"/>
          </a:xfrm>
          <a:prstGeom prst="triangl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99" name="TextBox 98"/>
          <p:cNvSpPr txBox="1"/>
          <p:nvPr/>
        </p:nvSpPr>
        <p:spPr>
          <a:xfrm>
            <a:off x="3381202" y="5214974"/>
            <a:ext cx="248260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dirty="0" smtClean="0"/>
              <a:t>1-3 Izobarna ekspanzija  </a:t>
            </a:r>
          </a:p>
          <a:p>
            <a:r>
              <a:rPr lang="hr-HR" dirty="0" smtClean="0"/>
              <a:t>       plina od </a:t>
            </a:r>
            <a:r>
              <a:rPr lang="hr-HR" i="1" dirty="0" smtClean="0"/>
              <a:t>V</a:t>
            </a:r>
            <a:r>
              <a:rPr lang="hr-HR" i="1" baseline="-25000" dirty="0" smtClean="0"/>
              <a:t>1</a:t>
            </a:r>
            <a:r>
              <a:rPr lang="hr-HR" i="1" dirty="0" smtClean="0"/>
              <a:t> </a:t>
            </a:r>
            <a:r>
              <a:rPr lang="hr-HR" dirty="0" smtClean="0"/>
              <a:t>na </a:t>
            </a:r>
            <a:r>
              <a:rPr lang="hr-HR" i="1" dirty="0" smtClean="0"/>
              <a:t>V</a:t>
            </a:r>
            <a:r>
              <a:rPr lang="hr-HR" i="1" baseline="-25000" dirty="0" smtClean="0"/>
              <a:t>2</a:t>
            </a:r>
            <a:r>
              <a:rPr lang="hr-HR" i="1" dirty="0" smtClean="0"/>
              <a:t> </a:t>
            </a:r>
            <a:endParaRPr lang="hr-HR" i="1" dirty="0"/>
          </a:p>
        </p:txBody>
      </p:sp>
      <p:cxnSp>
        <p:nvCxnSpPr>
          <p:cNvPr id="103" name="Straight Connector 102"/>
          <p:cNvCxnSpPr>
            <a:stCxn id="91" idx="2"/>
          </p:cNvCxnSpPr>
          <p:nvPr/>
        </p:nvCxnSpPr>
        <p:spPr>
          <a:xfrm rot="10800000" flipH="1" flipV="1">
            <a:off x="4017695" y="2344763"/>
            <a:ext cx="1369658" cy="21089"/>
          </a:xfrm>
          <a:prstGeom prst="line">
            <a:avLst/>
          </a:prstGeom>
          <a:ln w="254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Straight Connector 116"/>
          <p:cNvCxnSpPr>
            <a:endCxn id="93" idx="4"/>
          </p:cNvCxnSpPr>
          <p:nvPr/>
        </p:nvCxnSpPr>
        <p:spPr>
          <a:xfrm rot="5400000">
            <a:off x="4423174" y="3307334"/>
            <a:ext cx="1908170" cy="8415"/>
          </a:xfrm>
          <a:prstGeom prst="line">
            <a:avLst/>
          </a:prstGeom>
          <a:ln w="254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5" name="Straight Connector 124"/>
          <p:cNvCxnSpPr/>
          <p:nvPr/>
        </p:nvCxnSpPr>
        <p:spPr>
          <a:xfrm rot="5400000" flipH="1" flipV="1">
            <a:off x="5195037" y="4329833"/>
            <a:ext cx="374803" cy="1944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6" name="Isosceles Triangle 125"/>
          <p:cNvSpPr/>
          <p:nvPr/>
        </p:nvSpPr>
        <p:spPr>
          <a:xfrm rot="10972196">
            <a:off x="5315232" y="3149801"/>
            <a:ext cx="132465" cy="211234"/>
          </a:xfrm>
          <a:prstGeom prst="triangl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127" name="Oval 126"/>
          <p:cNvSpPr/>
          <p:nvPr/>
        </p:nvSpPr>
        <p:spPr>
          <a:xfrm>
            <a:off x="5310028" y="2286016"/>
            <a:ext cx="87442" cy="9370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128" name="TextBox 127"/>
          <p:cNvSpPr txBox="1"/>
          <p:nvPr/>
        </p:nvSpPr>
        <p:spPr>
          <a:xfrm>
            <a:off x="5452904" y="2071702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dirty="0" smtClean="0"/>
              <a:t>3</a:t>
            </a:r>
            <a:endParaRPr lang="hr-HR" dirty="0"/>
          </a:p>
        </p:txBody>
      </p:sp>
      <p:sp>
        <p:nvSpPr>
          <p:cNvPr id="129" name="TextBox 128"/>
          <p:cNvSpPr txBox="1"/>
          <p:nvPr/>
        </p:nvSpPr>
        <p:spPr>
          <a:xfrm>
            <a:off x="3357554" y="5929330"/>
            <a:ext cx="244945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dirty="0" smtClean="0"/>
              <a:t>3-2 Izohorno smanjenje </a:t>
            </a:r>
          </a:p>
          <a:p>
            <a:r>
              <a:rPr lang="hr-HR" dirty="0" smtClean="0"/>
              <a:t>       tlaka s </a:t>
            </a:r>
            <a:r>
              <a:rPr lang="hr-HR" i="1" dirty="0" smtClean="0"/>
              <a:t>p</a:t>
            </a:r>
            <a:r>
              <a:rPr lang="hr-HR" i="1" baseline="-25000" dirty="0" smtClean="0"/>
              <a:t>2</a:t>
            </a:r>
            <a:r>
              <a:rPr lang="hr-HR" dirty="0" smtClean="0"/>
              <a:t> na </a:t>
            </a:r>
            <a:r>
              <a:rPr lang="hr-HR" i="1" dirty="0" smtClean="0"/>
              <a:t>p</a:t>
            </a:r>
            <a:r>
              <a:rPr lang="hr-HR" i="1" baseline="-25000" dirty="0" smtClean="0"/>
              <a:t>1</a:t>
            </a:r>
            <a:endParaRPr lang="hr-HR" i="1" baseline="-25000" dirty="0"/>
          </a:p>
        </p:txBody>
      </p:sp>
      <p:cxnSp>
        <p:nvCxnSpPr>
          <p:cNvPr id="130" name="Straight Arrow Connector 129"/>
          <p:cNvCxnSpPr/>
          <p:nvPr/>
        </p:nvCxnSpPr>
        <p:spPr>
          <a:xfrm>
            <a:off x="6571011" y="4572008"/>
            <a:ext cx="2360943" cy="208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Straight Arrow Connector 130"/>
          <p:cNvCxnSpPr/>
          <p:nvPr/>
        </p:nvCxnSpPr>
        <p:spPr>
          <a:xfrm rot="5400000" flipH="1" flipV="1">
            <a:off x="5159243" y="3166568"/>
            <a:ext cx="2998420" cy="194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2" name="TextBox 131"/>
          <p:cNvSpPr txBox="1"/>
          <p:nvPr/>
        </p:nvSpPr>
        <p:spPr>
          <a:xfrm>
            <a:off x="8757069" y="4572008"/>
            <a:ext cx="386931" cy="4844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i="1" dirty="0" smtClean="0"/>
              <a:t>V</a:t>
            </a:r>
            <a:endParaRPr lang="hr-HR" dirty="0"/>
          </a:p>
        </p:txBody>
      </p:sp>
      <p:sp>
        <p:nvSpPr>
          <p:cNvPr id="133" name="TextBox 132"/>
          <p:cNvSpPr txBox="1"/>
          <p:nvPr/>
        </p:nvSpPr>
        <p:spPr>
          <a:xfrm>
            <a:off x="6221241" y="1479887"/>
            <a:ext cx="381046" cy="4844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i="1" dirty="0" smtClean="0"/>
              <a:t>p</a:t>
            </a:r>
            <a:endParaRPr lang="hr-HR" i="1" dirty="0"/>
          </a:p>
        </p:txBody>
      </p:sp>
      <p:cxnSp>
        <p:nvCxnSpPr>
          <p:cNvPr id="134" name="Straight Connector 133"/>
          <p:cNvCxnSpPr/>
          <p:nvPr/>
        </p:nvCxnSpPr>
        <p:spPr>
          <a:xfrm>
            <a:off x="6658453" y="2323193"/>
            <a:ext cx="349769" cy="2083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Straight Connector 134"/>
          <p:cNvCxnSpPr/>
          <p:nvPr/>
        </p:nvCxnSpPr>
        <p:spPr>
          <a:xfrm>
            <a:off x="6658453" y="4290906"/>
            <a:ext cx="1907111" cy="27164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6" name="Straight Connector 135"/>
          <p:cNvCxnSpPr/>
          <p:nvPr/>
        </p:nvCxnSpPr>
        <p:spPr>
          <a:xfrm rot="5400000" flipH="1" flipV="1">
            <a:off x="5836964" y="3400820"/>
            <a:ext cx="2342516" cy="1944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7" name="TextBox 136"/>
          <p:cNvSpPr txBox="1"/>
          <p:nvPr/>
        </p:nvSpPr>
        <p:spPr>
          <a:xfrm>
            <a:off x="7014671" y="2025544"/>
            <a:ext cx="369273" cy="4844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dirty="0" smtClean="0"/>
              <a:t>1</a:t>
            </a:r>
            <a:endParaRPr lang="hr-HR" dirty="0"/>
          </a:p>
        </p:txBody>
      </p:sp>
      <p:sp>
        <p:nvSpPr>
          <p:cNvPr id="138" name="TextBox 137"/>
          <p:cNvSpPr txBox="1"/>
          <p:nvPr/>
        </p:nvSpPr>
        <p:spPr>
          <a:xfrm>
            <a:off x="8371993" y="3882932"/>
            <a:ext cx="369273" cy="4844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dirty="0" smtClean="0"/>
              <a:t>2</a:t>
            </a:r>
            <a:endParaRPr lang="hr-HR" dirty="0"/>
          </a:p>
        </p:txBody>
      </p:sp>
      <p:sp>
        <p:nvSpPr>
          <p:cNvPr id="139" name="Oval 138"/>
          <p:cNvSpPr/>
          <p:nvPr/>
        </p:nvSpPr>
        <p:spPr>
          <a:xfrm>
            <a:off x="7008222" y="2323193"/>
            <a:ext cx="87442" cy="9370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cxnSp>
        <p:nvCxnSpPr>
          <p:cNvPr id="140" name="Straight Connector 139"/>
          <p:cNvCxnSpPr/>
          <p:nvPr/>
        </p:nvCxnSpPr>
        <p:spPr>
          <a:xfrm rot="5400000" flipH="1" flipV="1">
            <a:off x="5884821" y="3447635"/>
            <a:ext cx="2247774" cy="972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1" name="Oval 140"/>
          <p:cNvSpPr/>
          <p:nvPr/>
        </p:nvSpPr>
        <p:spPr>
          <a:xfrm>
            <a:off x="8319857" y="4197205"/>
            <a:ext cx="87442" cy="9370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142" name="TextBox 141"/>
          <p:cNvSpPr txBox="1"/>
          <p:nvPr/>
        </p:nvSpPr>
        <p:spPr>
          <a:xfrm>
            <a:off x="8014803" y="4597288"/>
            <a:ext cx="483076" cy="4844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i="1" dirty="0" smtClean="0"/>
              <a:t>V</a:t>
            </a:r>
            <a:r>
              <a:rPr lang="hr-HR" i="1" baseline="-25000" dirty="0" smtClean="0"/>
              <a:t>2</a:t>
            </a:r>
            <a:endParaRPr lang="hr-HR" baseline="-25000" dirty="0"/>
          </a:p>
        </p:txBody>
      </p:sp>
      <p:sp>
        <p:nvSpPr>
          <p:cNvPr id="143" name="TextBox 142"/>
          <p:cNvSpPr txBox="1"/>
          <p:nvPr/>
        </p:nvSpPr>
        <p:spPr>
          <a:xfrm>
            <a:off x="6205237" y="4123093"/>
            <a:ext cx="467379" cy="4844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i="1" dirty="0" smtClean="0"/>
              <a:t>p</a:t>
            </a:r>
            <a:r>
              <a:rPr lang="hr-HR" i="1" baseline="-25000" dirty="0" smtClean="0"/>
              <a:t>1</a:t>
            </a:r>
            <a:endParaRPr lang="hr-HR" baseline="-25000" dirty="0"/>
          </a:p>
        </p:txBody>
      </p:sp>
      <p:sp>
        <p:nvSpPr>
          <p:cNvPr id="144" name="TextBox 143"/>
          <p:cNvSpPr txBox="1"/>
          <p:nvPr/>
        </p:nvSpPr>
        <p:spPr>
          <a:xfrm>
            <a:off x="6848179" y="4623159"/>
            <a:ext cx="483076" cy="4844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i="1" dirty="0" smtClean="0"/>
              <a:t>V</a:t>
            </a:r>
            <a:r>
              <a:rPr lang="hr-HR" i="1" baseline="-25000" dirty="0" smtClean="0"/>
              <a:t>1</a:t>
            </a:r>
            <a:endParaRPr lang="hr-HR" baseline="-25000" dirty="0"/>
          </a:p>
        </p:txBody>
      </p:sp>
      <p:sp>
        <p:nvSpPr>
          <p:cNvPr id="145" name="TextBox 144"/>
          <p:cNvSpPr txBox="1"/>
          <p:nvPr/>
        </p:nvSpPr>
        <p:spPr>
          <a:xfrm>
            <a:off x="6276675" y="2122829"/>
            <a:ext cx="467379" cy="4844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i="1" dirty="0" smtClean="0"/>
              <a:t>p</a:t>
            </a:r>
            <a:r>
              <a:rPr lang="hr-HR" i="1" baseline="-25000" dirty="0" smtClean="0"/>
              <a:t>2</a:t>
            </a:r>
            <a:endParaRPr lang="hr-HR" baseline="-25000" dirty="0"/>
          </a:p>
        </p:txBody>
      </p:sp>
      <p:sp>
        <p:nvSpPr>
          <p:cNvPr id="146" name="Isosceles Triangle 145"/>
          <p:cNvSpPr/>
          <p:nvPr/>
        </p:nvSpPr>
        <p:spPr>
          <a:xfrm rot="5400000">
            <a:off x="7547053" y="4240161"/>
            <a:ext cx="193562" cy="142876"/>
          </a:xfrm>
          <a:prstGeom prst="triangl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147" name="TextBox 146"/>
          <p:cNvSpPr txBox="1"/>
          <p:nvPr/>
        </p:nvSpPr>
        <p:spPr>
          <a:xfrm>
            <a:off x="6371729" y="5240254"/>
            <a:ext cx="250504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dirty="0" smtClean="0"/>
              <a:t>1-4 Izohorno smanjenje  </a:t>
            </a:r>
          </a:p>
          <a:p>
            <a:r>
              <a:rPr lang="hr-HR" dirty="0" smtClean="0"/>
              <a:t>       tlaka od </a:t>
            </a:r>
            <a:r>
              <a:rPr lang="hr-HR" i="1" dirty="0" smtClean="0"/>
              <a:t>p</a:t>
            </a:r>
            <a:r>
              <a:rPr lang="hr-HR" i="1" baseline="-25000" dirty="0" smtClean="0"/>
              <a:t>2</a:t>
            </a:r>
            <a:r>
              <a:rPr lang="hr-HR" i="1" dirty="0" smtClean="0"/>
              <a:t> </a:t>
            </a:r>
            <a:r>
              <a:rPr lang="hr-HR" dirty="0" smtClean="0"/>
              <a:t>na </a:t>
            </a:r>
            <a:r>
              <a:rPr lang="hr-HR" i="1" dirty="0" smtClean="0"/>
              <a:t>p</a:t>
            </a:r>
            <a:r>
              <a:rPr lang="hr-HR" i="1" baseline="-25000" dirty="0" smtClean="0"/>
              <a:t>1</a:t>
            </a:r>
            <a:r>
              <a:rPr lang="hr-HR" i="1" dirty="0" smtClean="0"/>
              <a:t> </a:t>
            </a:r>
            <a:endParaRPr lang="hr-HR" i="1" dirty="0"/>
          </a:p>
        </p:txBody>
      </p:sp>
      <p:cxnSp>
        <p:nvCxnSpPr>
          <p:cNvPr id="148" name="Straight Connector 147"/>
          <p:cNvCxnSpPr/>
          <p:nvPr/>
        </p:nvCxnSpPr>
        <p:spPr>
          <a:xfrm rot="10800000" flipH="1" flipV="1">
            <a:off x="7000892" y="4286256"/>
            <a:ext cx="1369658" cy="21089"/>
          </a:xfrm>
          <a:prstGeom prst="line">
            <a:avLst/>
          </a:prstGeom>
          <a:ln w="254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9" name="Straight Connector 148"/>
          <p:cNvCxnSpPr/>
          <p:nvPr/>
        </p:nvCxnSpPr>
        <p:spPr>
          <a:xfrm rot="5400000">
            <a:off x="6051014" y="3307308"/>
            <a:ext cx="1908170" cy="8415"/>
          </a:xfrm>
          <a:prstGeom prst="line">
            <a:avLst/>
          </a:prstGeom>
          <a:ln w="254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0" name="Straight Connector 149"/>
          <p:cNvCxnSpPr/>
          <p:nvPr/>
        </p:nvCxnSpPr>
        <p:spPr>
          <a:xfrm rot="5400000" flipH="1" flipV="1">
            <a:off x="8185564" y="4355113"/>
            <a:ext cx="374803" cy="1944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1" name="Isosceles Triangle 150"/>
          <p:cNvSpPr/>
          <p:nvPr/>
        </p:nvSpPr>
        <p:spPr>
          <a:xfrm rot="10972196">
            <a:off x="6934659" y="3217870"/>
            <a:ext cx="132465" cy="211234"/>
          </a:xfrm>
          <a:prstGeom prst="triangl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152" name="Oval 151"/>
          <p:cNvSpPr/>
          <p:nvPr/>
        </p:nvSpPr>
        <p:spPr>
          <a:xfrm>
            <a:off x="6929454" y="4286256"/>
            <a:ext cx="87442" cy="9370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153" name="TextBox 152"/>
          <p:cNvSpPr txBox="1"/>
          <p:nvPr/>
        </p:nvSpPr>
        <p:spPr>
          <a:xfrm>
            <a:off x="7000892" y="3929066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dirty="0" smtClean="0"/>
              <a:t>4</a:t>
            </a:r>
            <a:endParaRPr lang="hr-HR" dirty="0"/>
          </a:p>
        </p:txBody>
      </p:sp>
      <p:sp>
        <p:nvSpPr>
          <p:cNvPr id="154" name="TextBox 153"/>
          <p:cNvSpPr txBox="1"/>
          <p:nvPr/>
        </p:nvSpPr>
        <p:spPr>
          <a:xfrm>
            <a:off x="6348081" y="5954610"/>
            <a:ext cx="2429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dirty="0" smtClean="0"/>
              <a:t>4-2 Izobarna ekspanzija </a:t>
            </a:r>
          </a:p>
          <a:p>
            <a:r>
              <a:rPr lang="hr-HR" dirty="0" smtClean="0"/>
              <a:t>       tlaka s </a:t>
            </a:r>
            <a:r>
              <a:rPr lang="hr-HR" i="1" dirty="0" smtClean="0"/>
              <a:t>V</a:t>
            </a:r>
            <a:r>
              <a:rPr lang="hr-HR" i="1" baseline="-25000" dirty="0" smtClean="0"/>
              <a:t>1</a:t>
            </a:r>
            <a:r>
              <a:rPr lang="hr-HR" dirty="0" smtClean="0"/>
              <a:t> na </a:t>
            </a:r>
            <a:r>
              <a:rPr lang="hr-HR" i="1" dirty="0" smtClean="0"/>
              <a:t>V</a:t>
            </a:r>
            <a:r>
              <a:rPr lang="hr-HR" i="1" baseline="-25000" dirty="0" smtClean="0"/>
              <a:t>2</a:t>
            </a:r>
            <a:endParaRPr lang="hr-HR" i="1" baseline="-25000" dirty="0"/>
          </a:p>
        </p:txBody>
      </p:sp>
      <p:sp>
        <p:nvSpPr>
          <p:cNvPr id="157" name="Rectangle 156"/>
          <p:cNvSpPr/>
          <p:nvPr/>
        </p:nvSpPr>
        <p:spPr>
          <a:xfrm>
            <a:off x="785786" y="4000504"/>
            <a:ext cx="1357322" cy="357190"/>
          </a:xfrm>
          <a:prstGeom prst="rect">
            <a:avLst/>
          </a:prstGeom>
          <a:solidFill>
            <a:srgbClr val="F8BAC9">
              <a:alpha val="6588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158" name="Freeform 157"/>
          <p:cNvSpPr/>
          <p:nvPr/>
        </p:nvSpPr>
        <p:spPr>
          <a:xfrm>
            <a:off x="783771" y="2119086"/>
            <a:ext cx="1407886" cy="1901371"/>
          </a:xfrm>
          <a:custGeom>
            <a:avLst/>
            <a:gdLst>
              <a:gd name="connsiteX0" fmla="*/ 29029 w 1407886"/>
              <a:gd name="connsiteY0" fmla="*/ 0 h 1901371"/>
              <a:gd name="connsiteX1" fmla="*/ 116115 w 1407886"/>
              <a:gd name="connsiteY1" fmla="*/ 333828 h 1901371"/>
              <a:gd name="connsiteX2" fmla="*/ 232229 w 1407886"/>
              <a:gd name="connsiteY2" fmla="*/ 725714 h 1901371"/>
              <a:gd name="connsiteX3" fmla="*/ 348343 w 1407886"/>
              <a:gd name="connsiteY3" fmla="*/ 957943 h 1901371"/>
              <a:gd name="connsiteX4" fmla="*/ 478972 w 1407886"/>
              <a:gd name="connsiteY4" fmla="*/ 1219200 h 1901371"/>
              <a:gd name="connsiteX5" fmla="*/ 682172 w 1407886"/>
              <a:gd name="connsiteY5" fmla="*/ 1451428 h 1901371"/>
              <a:gd name="connsiteX6" fmla="*/ 870858 w 1407886"/>
              <a:gd name="connsiteY6" fmla="*/ 1611085 h 1901371"/>
              <a:gd name="connsiteX7" fmla="*/ 1074058 w 1407886"/>
              <a:gd name="connsiteY7" fmla="*/ 1727200 h 1901371"/>
              <a:gd name="connsiteX8" fmla="*/ 1277258 w 1407886"/>
              <a:gd name="connsiteY8" fmla="*/ 1814285 h 1901371"/>
              <a:gd name="connsiteX9" fmla="*/ 1407886 w 1407886"/>
              <a:gd name="connsiteY9" fmla="*/ 1901371 h 1901371"/>
              <a:gd name="connsiteX10" fmla="*/ 0 w 1407886"/>
              <a:gd name="connsiteY10" fmla="*/ 1886857 h 1901371"/>
              <a:gd name="connsiteX11" fmla="*/ 29029 w 1407886"/>
              <a:gd name="connsiteY11" fmla="*/ 0 h 19013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407886" h="1901371">
                <a:moveTo>
                  <a:pt x="29029" y="0"/>
                </a:moveTo>
                <a:cubicBezTo>
                  <a:pt x="118773" y="314104"/>
                  <a:pt x="116115" y="199134"/>
                  <a:pt x="116115" y="333828"/>
                </a:cubicBezTo>
                <a:lnTo>
                  <a:pt x="232229" y="725714"/>
                </a:lnTo>
                <a:lnTo>
                  <a:pt x="348343" y="957943"/>
                </a:lnTo>
                <a:lnTo>
                  <a:pt x="478972" y="1219200"/>
                </a:lnTo>
                <a:lnTo>
                  <a:pt x="682172" y="1451428"/>
                </a:lnTo>
                <a:lnTo>
                  <a:pt x="870858" y="1611085"/>
                </a:lnTo>
                <a:lnTo>
                  <a:pt x="1074058" y="1727200"/>
                </a:lnTo>
                <a:lnTo>
                  <a:pt x="1277258" y="1814285"/>
                </a:lnTo>
                <a:lnTo>
                  <a:pt x="1407886" y="1901371"/>
                </a:lnTo>
                <a:lnTo>
                  <a:pt x="0" y="1886857"/>
                </a:lnTo>
                <a:lnTo>
                  <a:pt x="29029" y="0"/>
                </a:lnTo>
                <a:close/>
              </a:path>
            </a:pathLst>
          </a:custGeom>
          <a:solidFill>
            <a:srgbClr val="F8BAC9">
              <a:alpha val="5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159" name="TextBox 158"/>
          <p:cNvSpPr txBox="1"/>
          <p:nvPr/>
        </p:nvSpPr>
        <p:spPr>
          <a:xfrm>
            <a:off x="3372997" y="0"/>
            <a:ext cx="57710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b="1" dirty="0" smtClean="0">
                <a:solidFill>
                  <a:srgbClr val="C00000"/>
                </a:solidFill>
              </a:rPr>
              <a:t>PRIMJERI - PUTOVI MEĐU TERMODINAMIČKIM STANJIMA  </a:t>
            </a:r>
            <a:endParaRPr lang="hr-HR" b="1" dirty="0">
              <a:solidFill>
                <a:srgbClr val="C00000"/>
              </a:solidFill>
            </a:endParaRPr>
          </a:p>
        </p:txBody>
      </p:sp>
      <p:sp>
        <p:nvSpPr>
          <p:cNvPr id="77" name="Rectangle 76"/>
          <p:cNvSpPr>
            <a:spLocks noChangeArrowheads="1"/>
          </p:cNvSpPr>
          <p:nvPr/>
        </p:nvSpPr>
        <p:spPr bwMode="auto">
          <a:xfrm rot="16200000">
            <a:off x="5803900" y="2757462"/>
            <a:ext cx="6383338" cy="296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sr-Latn-C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r-HR" sz="2000" baseline="-25000" dirty="0">
                <a:solidFill>
                  <a:schemeClr val="bg1">
                    <a:lumMod val="75000"/>
                  </a:schemeClr>
                </a:solidFill>
                <a:latin typeface="+mn-lt"/>
              </a:rPr>
              <a:t>             Izv. prof. dr. sc. Rajka Jurdana Šepić     FIZIKA 1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8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4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0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3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6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4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7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0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3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6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9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2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5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8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1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4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7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0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3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6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9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2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5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8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1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4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7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0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3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6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1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4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7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0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6" grpId="0" animBg="1"/>
      <p:bldP spid="155" grpId="0" animBg="1"/>
      <p:bldP spid="83" grpId="0"/>
      <p:bldP spid="84" grpId="0"/>
      <p:bldP spid="89" grpId="0"/>
      <p:bldP spid="90" grpId="0"/>
      <p:bldP spid="91" grpId="0" animBg="1"/>
      <p:bldP spid="93" grpId="0" animBg="1"/>
      <p:bldP spid="94" grpId="0"/>
      <p:bldP spid="95" grpId="0"/>
      <p:bldP spid="96" grpId="0"/>
      <p:bldP spid="97" grpId="0"/>
      <p:bldP spid="98" grpId="0" animBg="1"/>
      <p:bldP spid="99" grpId="0"/>
      <p:bldP spid="126" grpId="0" animBg="1"/>
      <p:bldP spid="127" grpId="0" animBg="1"/>
      <p:bldP spid="128" grpId="0"/>
      <p:bldP spid="129" grpId="0"/>
      <p:bldP spid="132" grpId="0"/>
      <p:bldP spid="133" grpId="0"/>
      <p:bldP spid="137" grpId="0"/>
      <p:bldP spid="138" grpId="0"/>
      <p:bldP spid="139" grpId="0" animBg="1"/>
      <p:bldP spid="141" grpId="0" animBg="1"/>
      <p:bldP spid="142" grpId="0"/>
      <p:bldP spid="143" grpId="0"/>
      <p:bldP spid="144" grpId="0"/>
      <p:bldP spid="145" grpId="0"/>
      <p:bldP spid="146" grpId="0" animBg="1"/>
      <p:bldP spid="147" grpId="0"/>
      <p:bldP spid="151" grpId="0" animBg="1"/>
      <p:bldP spid="152" grpId="0" animBg="1"/>
      <p:bldP spid="153" grpId="0"/>
      <p:bldP spid="154" grpId="0"/>
      <p:bldP spid="157" grpId="0" animBg="1"/>
      <p:bldP spid="15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14612" y="1285860"/>
            <a:ext cx="3643338" cy="42247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Rectangle 3"/>
          <p:cNvSpPr/>
          <p:nvPr/>
        </p:nvSpPr>
        <p:spPr>
          <a:xfrm>
            <a:off x="2643174" y="5143512"/>
            <a:ext cx="2357454" cy="4286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r-HR" dirty="0" smtClean="0"/>
              <a:t>O</a:t>
            </a:r>
            <a:endParaRPr lang="hr-HR" dirty="0"/>
          </a:p>
        </p:txBody>
      </p:sp>
      <p:sp>
        <p:nvSpPr>
          <p:cNvPr id="5" name="Rectangle 4"/>
          <p:cNvSpPr/>
          <p:nvPr/>
        </p:nvSpPr>
        <p:spPr>
          <a:xfrm>
            <a:off x="4143372" y="2214554"/>
            <a:ext cx="2357454" cy="4286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6" name="Rectangle 5"/>
          <p:cNvSpPr/>
          <p:nvPr/>
        </p:nvSpPr>
        <p:spPr>
          <a:xfrm>
            <a:off x="3929058" y="3929066"/>
            <a:ext cx="1500198" cy="571504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cxnSp>
        <p:nvCxnSpPr>
          <p:cNvPr id="8" name="Straight Connector 7"/>
          <p:cNvCxnSpPr/>
          <p:nvPr/>
        </p:nvCxnSpPr>
        <p:spPr>
          <a:xfrm rot="5400000">
            <a:off x="3000364" y="3000372"/>
            <a:ext cx="1857388" cy="1588"/>
          </a:xfrm>
          <a:prstGeom prst="line">
            <a:avLst/>
          </a:prstGeom>
          <a:ln w="508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rot="10800000">
            <a:off x="3929058" y="3929066"/>
            <a:ext cx="1500198" cy="1588"/>
          </a:xfrm>
          <a:prstGeom prst="line">
            <a:avLst/>
          </a:prstGeom>
          <a:ln w="508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4000496" y="1785926"/>
            <a:ext cx="2357454" cy="4286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13" name="Rectangle 12"/>
          <p:cNvSpPr/>
          <p:nvPr/>
        </p:nvSpPr>
        <p:spPr>
          <a:xfrm>
            <a:off x="5429256" y="3500438"/>
            <a:ext cx="2357454" cy="4286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14" name="TextBox 13"/>
          <p:cNvSpPr txBox="1"/>
          <p:nvPr/>
        </p:nvSpPr>
        <p:spPr>
          <a:xfrm>
            <a:off x="3857620" y="1714488"/>
            <a:ext cx="3177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dirty="0" smtClean="0"/>
              <a:t>A</a:t>
            </a:r>
            <a:endParaRPr lang="hr-HR" dirty="0"/>
          </a:p>
        </p:txBody>
      </p:sp>
      <p:sp>
        <p:nvSpPr>
          <p:cNvPr id="15" name="TextBox 14"/>
          <p:cNvSpPr txBox="1"/>
          <p:nvPr/>
        </p:nvSpPr>
        <p:spPr>
          <a:xfrm>
            <a:off x="5429256" y="3571876"/>
            <a:ext cx="3097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dirty="0" smtClean="0"/>
              <a:t>B</a:t>
            </a:r>
            <a:endParaRPr lang="hr-HR" dirty="0"/>
          </a:p>
        </p:txBody>
      </p:sp>
      <p:sp>
        <p:nvSpPr>
          <p:cNvPr id="16" name="TextBox 15"/>
          <p:cNvSpPr txBox="1"/>
          <p:nvPr/>
        </p:nvSpPr>
        <p:spPr>
          <a:xfrm>
            <a:off x="3571868" y="3929066"/>
            <a:ext cx="3080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dirty="0" smtClean="0"/>
              <a:t>C</a:t>
            </a:r>
            <a:endParaRPr lang="hr-HR" dirty="0"/>
          </a:p>
        </p:txBody>
      </p:sp>
      <p:sp>
        <p:nvSpPr>
          <p:cNvPr id="17" name="TextBox 16"/>
          <p:cNvSpPr txBox="1"/>
          <p:nvPr/>
        </p:nvSpPr>
        <p:spPr>
          <a:xfrm>
            <a:off x="4643438" y="2857496"/>
            <a:ext cx="12005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b="1" dirty="0" smtClean="0">
                <a:solidFill>
                  <a:srgbClr val="25A103"/>
                </a:solidFill>
              </a:rPr>
              <a:t>IZOTERMA</a:t>
            </a:r>
            <a:endParaRPr lang="hr-HR" b="1" dirty="0">
              <a:solidFill>
                <a:srgbClr val="25A103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 rot="16200000">
            <a:off x="3229531" y="2771205"/>
            <a:ext cx="10540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dirty="0" smtClean="0">
                <a:solidFill>
                  <a:srgbClr val="FF0000"/>
                </a:solidFill>
              </a:rPr>
              <a:t>IZOHORA</a:t>
            </a:r>
            <a:endParaRPr lang="hr-HR" dirty="0">
              <a:solidFill>
                <a:srgbClr val="FF0000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214810" y="3929066"/>
            <a:ext cx="10446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b="1" dirty="0" smtClean="0">
                <a:solidFill>
                  <a:srgbClr val="FFFF00"/>
                </a:solidFill>
              </a:rPr>
              <a:t>IZOBARA</a:t>
            </a:r>
            <a:endParaRPr lang="hr-HR" b="1" dirty="0">
              <a:solidFill>
                <a:srgbClr val="FFFF00"/>
              </a:solidFill>
            </a:endParaRPr>
          </a:p>
        </p:txBody>
      </p:sp>
      <p:sp>
        <p:nvSpPr>
          <p:cNvPr id="21" name="Arc 20"/>
          <p:cNvSpPr/>
          <p:nvPr/>
        </p:nvSpPr>
        <p:spPr>
          <a:xfrm rot="10800000">
            <a:off x="3929058" y="-357215"/>
            <a:ext cx="4014840" cy="4357718"/>
          </a:xfrm>
          <a:prstGeom prst="arc">
            <a:avLst>
              <a:gd name="adj1" fmla="val 17049539"/>
              <a:gd name="adj2" fmla="val 21154139"/>
            </a:avLst>
          </a:prstGeom>
          <a:ln w="4762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hr-HR" dirty="0"/>
          </a:p>
        </p:txBody>
      </p:sp>
      <p:sp>
        <p:nvSpPr>
          <p:cNvPr id="22" name="TextBox 21"/>
          <p:cNvSpPr txBox="1"/>
          <p:nvPr/>
        </p:nvSpPr>
        <p:spPr>
          <a:xfrm>
            <a:off x="4392506" y="0"/>
            <a:ext cx="4751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b="1" dirty="0" smtClean="0">
                <a:solidFill>
                  <a:srgbClr val="C00000"/>
                </a:solidFill>
              </a:rPr>
              <a:t>PUTOVI MEĐU TERMODINAMIČKIM STANJIMA  </a:t>
            </a:r>
            <a:endParaRPr lang="hr-HR" b="1" dirty="0">
              <a:solidFill>
                <a:srgbClr val="C00000"/>
              </a:solidFill>
            </a:endParaRPr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auto">
          <a:xfrm rot="16200000">
            <a:off x="5803900" y="2757462"/>
            <a:ext cx="6383338" cy="296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sr-Latn-C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r-HR" sz="2000" baseline="-25000" dirty="0">
                <a:solidFill>
                  <a:schemeClr val="bg1">
                    <a:lumMod val="75000"/>
                  </a:schemeClr>
                </a:solidFill>
                <a:latin typeface="+mn-lt"/>
              </a:rPr>
              <a:t>             Izv. prof. dr. sc. Rajka Jurdana Šepić     FIZIKA 1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428860" y="2643182"/>
            <a:ext cx="518834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2800" b="1" dirty="0" smtClean="0">
                <a:solidFill>
                  <a:srgbClr val="C00000"/>
                </a:solidFill>
              </a:rPr>
              <a:t>PRVI   ZAKON   TERMODINAMIKE</a:t>
            </a:r>
            <a:endParaRPr lang="hr-HR" sz="2800" b="1" dirty="0">
              <a:solidFill>
                <a:srgbClr val="C00000"/>
              </a:solidFill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 rot="16200000">
            <a:off x="5803900" y="2757462"/>
            <a:ext cx="6383338" cy="296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sr-Latn-C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r-HR" sz="2000" baseline="-25000" dirty="0">
                <a:solidFill>
                  <a:schemeClr val="bg1">
                    <a:lumMod val="75000"/>
                  </a:schemeClr>
                </a:solidFill>
                <a:latin typeface="+mn-lt"/>
              </a:rPr>
              <a:t>             Izv. prof. dr. sc. Rajka Jurdana Šepić     FIZIKA 1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714348" y="928670"/>
            <a:ext cx="23074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2400" b="1" dirty="0" smtClean="0">
                <a:solidFill>
                  <a:srgbClr val="C00000"/>
                </a:solidFill>
              </a:rPr>
              <a:t>KRUŽNI PROCES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57224" y="4572008"/>
            <a:ext cx="765581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hr-HR" sz="2000" b="1" dirty="0" smtClean="0"/>
          </a:p>
          <a:p>
            <a:r>
              <a:rPr lang="hr-HR" sz="2000" dirty="0" smtClean="0"/>
              <a:t>prolazak TDN sustava kroz niz stanja pri čemu se na kraju vrati u početno</a:t>
            </a:r>
          </a:p>
        </p:txBody>
      </p:sp>
      <p:sp>
        <p:nvSpPr>
          <p:cNvPr id="17" name="Rectangle 16"/>
          <p:cNvSpPr/>
          <p:nvPr/>
        </p:nvSpPr>
        <p:spPr>
          <a:xfrm>
            <a:off x="3571868" y="1785926"/>
            <a:ext cx="714380" cy="500066"/>
          </a:xfrm>
          <a:prstGeom prst="rect">
            <a:avLst/>
          </a:prstGeom>
          <a:solidFill>
            <a:schemeClr val="accent1">
              <a:alpha val="51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18" name="Rectangle 17"/>
          <p:cNvSpPr/>
          <p:nvPr/>
        </p:nvSpPr>
        <p:spPr>
          <a:xfrm>
            <a:off x="5214942" y="2857496"/>
            <a:ext cx="857256" cy="500066"/>
          </a:xfrm>
          <a:prstGeom prst="rect">
            <a:avLst/>
          </a:prstGeom>
          <a:solidFill>
            <a:schemeClr val="accent2">
              <a:lumMod val="75000"/>
              <a:alpha val="51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19" name="Rectangle 18"/>
          <p:cNvSpPr/>
          <p:nvPr/>
        </p:nvSpPr>
        <p:spPr>
          <a:xfrm>
            <a:off x="4214810" y="3714752"/>
            <a:ext cx="714380" cy="500066"/>
          </a:xfrm>
          <a:prstGeom prst="rect">
            <a:avLst/>
          </a:prstGeom>
          <a:solidFill>
            <a:schemeClr val="accent6">
              <a:lumMod val="75000"/>
              <a:alpha val="51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20" name="Rectangle 19"/>
          <p:cNvSpPr/>
          <p:nvPr/>
        </p:nvSpPr>
        <p:spPr>
          <a:xfrm>
            <a:off x="2857488" y="2928934"/>
            <a:ext cx="714380" cy="500066"/>
          </a:xfrm>
          <a:prstGeom prst="rect">
            <a:avLst/>
          </a:prstGeom>
          <a:solidFill>
            <a:schemeClr val="accent5">
              <a:lumMod val="75000"/>
              <a:alpha val="51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22" name="Rectangle 21"/>
          <p:cNvSpPr/>
          <p:nvPr/>
        </p:nvSpPr>
        <p:spPr>
          <a:xfrm>
            <a:off x="4857752" y="1785926"/>
            <a:ext cx="857256" cy="428628"/>
          </a:xfrm>
          <a:prstGeom prst="rect">
            <a:avLst/>
          </a:prstGeom>
          <a:solidFill>
            <a:schemeClr val="accent3">
              <a:lumMod val="75000"/>
              <a:alpha val="51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23" name="Right Arrow 22"/>
          <p:cNvSpPr/>
          <p:nvPr/>
        </p:nvSpPr>
        <p:spPr>
          <a:xfrm>
            <a:off x="4357686" y="1928802"/>
            <a:ext cx="357190" cy="21431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25" name="Right Arrow 24"/>
          <p:cNvSpPr/>
          <p:nvPr/>
        </p:nvSpPr>
        <p:spPr>
          <a:xfrm rot="8279391">
            <a:off x="5097888" y="3663867"/>
            <a:ext cx="357190" cy="21431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26" name="Right Arrow 25"/>
          <p:cNvSpPr/>
          <p:nvPr/>
        </p:nvSpPr>
        <p:spPr>
          <a:xfrm rot="4637566">
            <a:off x="5251603" y="2448065"/>
            <a:ext cx="357190" cy="21431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27" name="Right Arrow 26"/>
          <p:cNvSpPr/>
          <p:nvPr/>
        </p:nvSpPr>
        <p:spPr>
          <a:xfrm rot="12481740">
            <a:off x="3601277" y="3571794"/>
            <a:ext cx="357190" cy="21431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28" name="Right Arrow 27"/>
          <p:cNvSpPr/>
          <p:nvPr/>
        </p:nvSpPr>
        <p:spPr>
          <a:xfrm rot="17991192">
            <a:off x="3360798" y="2529947"/>
            <a:ext cx="357190" cy="21431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29" name="TextBox 28"/>
          <p:cNvSpPr txBox="1"/>
          <p:nvPr/>
        </p:nvSpPr>
        <p:spPr>
          <a:xfrm>
            <a:off x="3500430" y="1928802"/>
            <a:ext cx="832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i="1" dirty="0" smtClean="0"/>
              <a:t>p, V’ ,T</a:t>
            </a:r>
            <a:endParaRPr lang="hr-HR" i="1" dirty="0"/>
          </a:p>
        </p:txBody>
      </p:sp>
      <p:sp>
        <p:nvSpPr>
          <p:cNvPr id="30" name="TextBox 29"/>
          <p:cNvSpPr txBox="1"/>
          <p:nvPr/>
        </p:nvSpPr>
        <p:spPr>
          <a:xfrm>
            <a:off x="4857752" y="1857364"/>
            <a:ext cx="8637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i="1" dirty="0" smtClean="0"/>
              <a:t>p, V, T’’</a:t>
            </a:r>
            <a:endParaRPr lang="hr-HR" i="1" dirty="0"/>
          </a:p>
        </p:txBody>
      </p:sp>
      <p:sp>
        <p:nvSpPr>
          <p:cNvPr id="31" name="TextBox 30"/>
          <p:cNvSpPr txBox="1"/>
          <p:nvPr/>
        </p:nvSpPr>
        <p:spPr>
          <a:xfrm>
            <a:off x="5214942" y="2928934"/>
            <a:ext cx="8638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i="1" dirty="0" smtClean="0"/>
              <a:t>P’’, V, T</a:t>
            </a:r>
            <a:endParaRPr lang="hr-HR" i="1" dirty="0"/>
          </a:p>
        </p:txBody>
      </p:sp>
      <p:sp>
        <p:nvSpPr>
          <p:cNvPr id="32" name="TextBox 31"/>
          <p:cNvSpPr txBox="1"/>
          <p:nvPr/>
        </p:nvSpPr>
        <p:spPr>
          <a:xfrm>
            <a:off x="4143372" y="3786190"/>
            <a:ext cx="8124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i="1" dirty="0" smtClean="0"/>
              <a:t>p, V, T’</a:t>
            </a:r>
            <a:endParaRPr lang="hr-HR" i="1" dirty="0"/>
          </a:p>
        </p:txBody>
      </p:sp>
      <p:sp>
        <p:nvSpPr>
          <p:cNvPr id="33" name="TextBox 32"/>
          <p:cNvSpPr txBox="1"/>
          <p:nvPr/>
        </p:nvSpPr>
        <p:spPr>
          <a:xfrm>
            <a:off x="2857488" y="3000372"/>
            <a:ext cx="8007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i="1" dirty="0" smtClean="0"/>
              <a:t>P’, V, T</a:t>
            </a:r>
            <a:endParaRPr lang="hr-HR" i="1" dirty="0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auto">
          <a:xfrm rot="16200000">
            <a:off x="5803900" y="2757462"/>
            <a:ext cx="6383338" cy="296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sr-Latn-C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r-HR" sz="2000" baseline="-25000" dirty="0">
                <a:solidFill>
                  <a:schemeClr val="bg1">
                    <a:lumMod val="75000"/>
                  </a:schemeClr>
                </a:solidFill>
                <a:latin typeface="+mn-lt"/>
              </a:rPr>
              <a:t>             Izv. prof. dr. sc. Rajka Jurdana Šepić     FIZIKA 1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TextBox 34"/>
          <p:cNvSpPr txBox="1"/>
          <p:nvPr/>
        </p:nvSpPr>
        <p:spPr>
          <a:xfrm>
            <a:off x="214282" y="1071546"/>
            <a:ext cx="8367740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2000" b="1" dirty="0" smtClean="0">
                <a:solidFill>
                  <a:schemeClr val="accent6">
                    <a:lumMod val="75000"/>
                  </a:schemeClr>
                </a:solidFill>
              </a:rPr>
              <a:t>TOPLINSKI  STROJ </a:t>
            </a:r>
            <a:r>
              <a:rPr lang="hr-HR" sz="2000" b="1" dirty="0" smtClean="0"/>
              <a:t>–</a:t>
            </a:r>
            <a:r>
              <a:rPr lang="hr-HR" sz="2000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hr-HR" sz="2000" dirty="0" smtClean="0"/>
              <a:t>uređaj koji toplinu pretvara u rad ili mehaničku energiju</a:t>
            </a:r>
          </a:p>
          <a:p>
            <a:r>
              <a:rPr lang="hr-HR" sz="2000" dirty="0" smtClean="0"/>
              <a:t>                                  - najčešća izvedba: radna supstanca kojoj odvodimo ili</a:t>
            </a:r>
          </a:p>
          <a:p>
            <a:r>
              <a:rPr lang="hr-HR" sz="2000" dirty="0" smtClean="0"/>
              <a:t>                                     dovodimo toplinu, a ona tada ekspandira ili se komprimira</a:t>
            </a:r>
          </a:p>
          <a:p>
            <a:endParaRPr lang="hr-HR" sz="2000" dirty="0" smtClean="0"/>
          </a:p>
          <a:p>
            <a:r>
              <a:rPr lang="vi-VN" sz="2000" dirty="0" smtClean="0"/>
              <a:t> </a:t>
            </a:r>
            <a:endParaRPr lang="hr-HR" sz="2000" b="1" dirty="0" smtClean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2543090" y="2143116"/>
            <a:ext cx="6600910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20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Radna substanca parne turbine: voda</a:t>
            </a:r>
          </a:p>
          <a:p>
            <a:r>
              <a:rPr lang="hr-HR" sz="20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Radna substanca motora automobila: mješavina zraka i goriva</a:t>
            </a:r>
          </a:p>
          <a:p>
            <a:endParaRPr lang="hr-HR" sz="2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1847194" y="3000372"/>
            <a:ext cx="72968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2000" dirty="0" smtClean="0"/>
              <a:t>- uzima toplinu od toplog spremnika i predaje je hladnom spremniku</a:t>
            </a:r>
            <a:endParaRPr lang="hr-HR" sz="2000" dirty="0"/>
          </a:p>
        </p:txBody>
      </p:sp>
      <p:sp>
        <p:nvSpPr>
          <p:cNvPr id="38" name="TextBox 37"/>
          <p:cNvSpPr txBox="1"/>
          <p:nvPr/>
        </p:nvSpPr>
        <p:spPr>
          <a:xfrm>
            <a:off x="285720" y="4357694"/>
            <a:ext cx="8322791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2000" b="1" dirty="0" smtClean="0">
                <a:solidFill>
                  <a:srgbClr val="0070C0"/>
                </a:solidFill>
              </a:rPr>
              <a:t>HLADNJAK</a:t>
            </a:r>
            <a:r>
              <a:rPr lang="hr-HR" sz="2000" b="1" dirty="0" smtClean="0">
                <a:solidFill>
                  <a:schemeClr val="accent6">
                    <a:lumMod val="75000"/>
                  </a:schemeClr>
                </a:solidFill>
              </a:rPr>
              <a:t>   </a:t>
            </a:r>
            <a:r>
              <a:rPr lang="hr-HR" sz="2000" b="1" dirty="0" smtClean="0"/>
              <a:t>–</a:t>
            </a:r>
            <a:r>
              <a:rPr lang="hr-HR" sz="2000" b="1" dirty="0" smtClean="0">
                <a:solidFill>
                  <a:schemeClr val="accent6">
                    <a:lumMod val="75000"/>
                  </a:schemeClr>
                </a:solidFill>
              </a:rPr>
              <a:t>   </a:t>
            </a:r>
            <a:r>
              <a:rPr lang="hr-HR" sz="2000" dirty="0" smtClean="0"/>
              <a:t>toplinski stroj koji radi u obrnutom smjeru </a:t>
            </a:r>
          </a:p>
          <a:p>
            <a:r>
              <a:rPr lang="hr-HR" sz="2000" dirty="0" smtClean="0"/>
              <a:t>                          - uzima toplinu od  hladnog spremnika (unutrašnjost hladnjaka) </a:t>
            </a:r>
          </a:p>
          <a:p>
            <a:r>
              <a:rPr lang="hr-HR" sz="2000" dirty="0" smtClean="0"/>
              <a:t>                           i predaje je toplom spremniku (okolini)</a:t>
            </a:r>
          </a:p>
          <a:p>
            <a:endParaRPr lang="hr-HR" sz="2000" dirty="0" smtClean="0"/>
          </a:p>
          <a:p>
            <a:r>
              <a:rPr lang="vi-VN" sz="2000" dirty="0" smtClean="0"/>
              <a:t> </a:t>
            </a:r>
            <a:endParaRPr lang="hr-HR" sz="2000" b="1" dirty="0" smtClean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143240" y="3571876"/>
            <a:ext cx="263751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2000" dirty="0" smtClean="0">
                <a:solidFill>
                  <a:schemeClr val="accent6">
                    <a:lumMod val="75000"/>
                  </a:schemeClr>
                </a:solidFill>
              </a:rPr>
              <a:t>Toplinski stroj daje rad. </a:t>
            </a:r>
            <a:endParaRPr lang="hr-HR" sz="20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143240" y="5786454"/>
            <a:ext cx="289303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2000" dirty="0" smtClean="0">
                <a:solidFill>
                  <a:srgbClr val="0070C0"/>
                </a:solidFill>
              </a:rPr>
              <a:t>Hladnjaku se predaje rad. </a:t>
            </a:r>
            <a:endParaRPr lang="hr-HR" sz="2000" dirty="0">
              <a:solidFill>
                <a:srgbClr val="0070C0"/>
              </a:solidFill>
            </a:endParaRP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 rot="16200000">
            <a:off x="5803900" y="2757462"/>
            <a:ext cx="6383338" cy="296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sr-Latn-C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r-HR" sz="2000" baseline="-25000" dirty="0">
                <a:solidFill>
                  <a:schemeClr val="bg1">
                    <a:lumMod val="75000"/>
                  </a:schemeClr>
                </a:solidFill>
                <a:latin typeface="+mn-lt"/>
              </a:rPr>
              <a:t>             Izv. prof. dr. sc. Rajka Jurdana Šepić     FIZIKA 1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24" grpId="0"/>
      <p:bldP spid="3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28596" y="571480"/>
            <a:ext cx="410381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2400" b="1" dirty="0" smtClean="0">
                <a:solidFill>
                  <a:srgbClr val="C00000"/>
                </a:solidFill>
              </a:rPr>
              <a:t>PRVI ZAKON TERMODINAMIKE</a:t>
            </a:r>
            <a:endParaRPr lang="hr-HR" sz="2400" b="1" dirty="0">
              <a:solidFill>
                <a:srgbClr val="C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86116" y="1785926"/>
            <a:ext cx="172194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2400" i="1" dirty="0" smtClean="0">
                <a:latin typeface="Times New Roman" pitchFamily="18" charset="0"/>
                <a:cs typeface="Times New Roman" pitchFamily="18" charset="0"/>
              </a:rPr>
              <a:t>Q = </a:t>
            </a:r>
            <a:r>
              <a:rPr lang="hr-HR" sz="2400" i="1" dirty="0" smtClean="0">
                <a:latin typeface="Symbol" pitchFamily="18" charset="2"/>
                <a:cs typeface="Times New Roman" pitchFamily="18" charset="0"/>
              </a:rPr>
              <a:t>D</a:t>
            </a:r>
            <a:r>
              <a:rPr lang="hr-HR" sz="2400" i="1" dirty="0" smtClean="0">
                <a:latin typeface="Times New Roman" pitchFamily="18" charset="0"/>
                <a:cs typeface="Times New Roman" pitchFamily="18" charset="0"/>
              </a:rPr>
              <a:t>U +W</a:t>
            </a:r>
            <a:endParaRPr lang="hr-HR" sz="24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357422" y="2571744"/>
            <a:ext cx="478634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sz="20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toplina           unutarnja         mehanički  rad</a:t>
            </a:r>
          </a:p>
          <a:p>
            <a:r>
              <a:rPr lang="hr-HR" sz="20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                        energija        </a:t>
            </a:r>
            <a:endParaRPr lang="hr-HR" sz="2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cxnSp>
        <p:nvCxnSpPr>
          <p:cNvPr id="7" name="Straight Arrow Connector 6"/>
          <p:cNvCxnSpPr/>
          <p:nvPr/>
        </p:nvCxnSpPr>
        <p:spPr>
          <a:xfrm rot="10800000" flipV="1">
            <a:off x="2857488" y="2285992"/>
            <a:ext cx="571504" cy="28575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 rot="5400000">
            <a:off x="4072728" y="2428074"/>
            <a:ext cx="285752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>
            <a:off x="4857752" y="2214554"/>
            <a:ext cx="642942" cy="35719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Box 34"/>
          <p:cNvSpPr txBox="1"/>
          <p:nvPr/>
        </p:nvSpPr>
        <p:spPr>
          <a:xfrm>
            <a:off x="500034" y="1285860"/>
            <a:ext cx="269855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2000" dirty="0" smtClean="0"/>
              <a:t>Zakon očuvanja energije</a:t>
            </a:r>
            <a:endParaRPr lang="hr-HR" sz="2000" dirty="0"/>
          </a:p>
        </p:txBody>
      </p:sp>
      <p:sp>
        <p:nvSpPr>
          <p:cNvPr id="36" name="TextBox 35"/>
          <p:cNvSpPr txBox="1"/>
          <p:nvPr/>
        </p:nvSpPr>
        <p:spPr>
          <a:xfrm>
            <a:off x="3000364" y="3429000"/>
            <a:ext cx="199605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hr-HR" sz="2400" i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hr-HR" sz="2400" i="1" dirty="0" smtClean="0">
                <a:latin typeface="Times New Roman" pitchFamily="18" charset="0"/>
                <a:cs typeface="Times New Roman" pitchFamily="18" charset="0"/>
              </a:rPr>
              <a:t>đQ =dU + đW</a:t>
            </a:r>
          </a:p>
          <a:p>
            <a:endParaRPr lang="hr-HR" sz="24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5357818" y="3857628"/>
            <a:ext cx="289829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2000" dirty="0" smtClean="0"/>
              <a:t>Diferencijalni oblik zakona</a:t>
            </a:r>
            <a:endParaRPr lang="hr-HR" sz="2000" dirty="0"/>
          </a:p>
        </p:txBody>
      </p:sp>
      <p:sp>
        <p:nvSpPr>
          <p:cNvPr id="42" name="TextBox 41"/>
          <p:cNvSpPr txBox="1"/>
          <p:nvPr/>
        </p:nvSpPr>
        <p:spPr>
          <a:xfrm>
            <a:off x="490990" y="5000636"/>
            <a:ext cx="8447825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2200" dirty="0" smtClean="0">
                <a:solidFill>
                  <a:srgbClr val="C00000"/>
                </a:solidFill>
              </a:rPr>
              <a:t>Nemoguće je konstruirati toplinski stroj koji bi dao više energije u obliku </a:t>
            </a:r>
          </a:p>
          <a:p>
            <a:r>
              <a:rPr lang="hr-HR" sz="2200" dirty="0" smtClean="0">
                <a:solidFill>
                  <a:srgbClr val="C00000"/>
                </a:solidFill>
              </a:rPr>
              <a:t>rada nego što bi apsorbirao energije u vidu topline.  </a:t>
            </a:r>
          </a:p>
          <a:p>
            <a:r>
              <a:rPr lang="hr-HR" sz="2200" dirty="0" smtClean="0">
                <a:solidFill>
                  <a:srgbClr val="C00000"/>
                </a:solidFill>
              </a:rPr>
              <a:t>(Perpetuum mobile prve vrste nije moguć.)</a:t>
            </a:r>
            <a:endParaRPr lang="hr-HR" sz="2200" dirty="0">
              <a:solidFill>
                <a:srgbClr val="C0000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928926" y="3571876"/>
            <a:ext cx="2143140" cy="928694"/>
          </a:xfrm>
          <a:prstGeom prst="rect">
            <a:avLst/>
          </a:prstGeom>
          <a:solidFill>
            <a:srgbClr val="C00000">
              <a:alpha val="25000"/>
            </a:srgb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 rot="16200000">
            <a:off x="5803900" y="2757462"/>
            <a:ext cx="6383338" cy="296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sr-Latn-C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r-HR" sz="2000" baseline="-25000" dirty="0">
                <a:solidFill>
                  <a:schemeClr val="bg1">
                    <a:lumMod val="75000"/>
                  </a:schemeClr>
                </a:solidFill>
                <a:latin typeface="+mn-lt"/>
              </a:rPr>
              <a:t>             Izv. prof. dr. sc. Rajka Jurdana Šepić     FIZIKA 1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41" grpId="0"/>
      <p:bldP spid="42" grpId="0"/>
      <p:bldP spid="1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" name="Object 13"/>
          <p:cNvGraphicFramePr>
            <a:graphicFrameLocks noChangeAspect="1"/>
          </p:cNvGraphicFramePr>
          <p:nvPr/>
        </p:nvGraphicFramePr>
        <p:xfrm>
          <a:off x="857224" y="2071678"/>
          <a:ext cx="1106136" cy="714380"/>
        </p:xfrm>
        <a:graphic>
          <a:graphicData uri="http://schemas.openxmlformats.org/presentationml/2006/ole">
            <p:oleObj spid="_x0000_s72706" name="Equation" r:id="rId3" imgW="609480" imgH="393480" progId="Equation.3">
              <p:embed/>
            </p:oleObj>
          </a:graphicData>
        </a:graphic>
      </p:graphicFrame>
      <p:graphicFrame>
        <p:nvGraphicFramePr>
          <p:cNvPr id="1031" name="Object 7"/>
          <p:cNvGraphicFramePr>
            <a:graphicFrameLocks noChangeAspect="1"/>
          </p:cNvGraphicFramePr>
          <p:nvPr/>
        </p:nvGraphicFramePr>
        <p:xfrm>
          <a:off x="3724275" y="3429000"/>
          <a:ext cx="1493838" cy="735013"/>
        </p:xfrm>
        <a:graphic>
          <a:graphicData uri="http://schemas.openxmlformats.org/presentationml/2006/ole">
            <p:oleObj spid="_x0000_s72707" name="Equation" r:id="rId4" imgW="927000" imgH="457200" progId="Equation.3">
              <p:embed/>
            </p:oleObj>
          </a:graphicData>
        </a:graphic>
      </p:graphicFrame>
      <p:graphicFrame>
        <p:nvGraphicFramePr>
          <p:cNvPr id="1032" name="Object 8"/>
          <p:cNvGraphicFramePr>
            <a:graphicFrameLocks noChangeAspect="1"/>
          </p:cNvGraphicFramePr>
          <p:nvPr/>
        </p:nvGraphicFramePr>
        <p:xfrm>
          <a:off x="3724275" y="4929188"/>
          <a:ext cx="1493838" cy="714375"/>
        </p:xfrm>
        <a:graphic>
          <a:graphicData uri="http://schemas.openxmlformats.org/presentationml/2006/ole">
            <p:oleObj spid="_x0000_s72708" name="Equation" r:id="rId5" imgW="927000" imgH="444240" progId="Equation.3">
              <p:embed/>
            </p:oleObj>
          </a:graphicData>
        </a:graphic>
      </p:graphicFrame>
      <p:sp>
        <p:nvSpPr>
          <p:cNvPr id="17" name="TextBox 16"/>
          <p:cNvSpPr txBox="1"/>
          <p:nvPr/>
        </p:nvSpPr>
        <p:spPr>
          <a:xfrm>
            <a:off x="2357422" y="3071810"/>
            <a:ext cx="42904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dirty="0" smtClean="0"/>
              <a:t>Molni toplinski kapacitet  pri stalnom tlaku</a:t>
            </a:r>
            <a:endParaRPr lang="hr-HR" dirty="0"/>
          </a:p>
        </p:txBody>
      </p:sp>
      <p:sp>
        <p:nvSpPr>
          <p:cNvPr id="18" name="TextBox 17"/>
          <p:cNvSpPr txBox="1"/>
          <p:nvPr/>
        </p:nvSpPr>
        <p:spPr>
          <a:xfrm>
            <a:off x="2428860" y="4500570"/>
            <a:ext cx="44349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dirty="0" smtClean="0"/>
              <a:t>Molni toplinski kapacitet  pri stalnom obujmu</a:t>
            </a:r>
            <a:endParaRPr lang="hr-HR" dirty="0"/>
          </a:p>
        </p:txBody>
      </p:sp>
      <p:sp>
        <p:nvSpPr>
          <p:cNvPr id="10" name="TextBox 9"/>
          <p:cNvSpPr txBox="1"/>
          <p:nvPr/>
        </p:nvSpPr>
        <p:spPr>
          <a:xfrm>
            <a:off x="571472" y="1357298"/>
            <a:ext cx="57450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dirty="0" smtClean="0"/>
              <a:t>Toplinski kapacitet -  svojstvo  TDN sustava da prima toplinu</a:t>
            </a:r>
            <a:endParaRPr lang="hr-HR" dirty="0"/>
          </a:p>
        </p:txBody>
      </p:sp>
      <p:sp>
        <p:nvSpPr>
          <p:cNvPr id="11" name="TextBox 10"/>
          <p:cNvSpPr txBox="1"/>
          <p:nvPr/>
        </p:nvSpPr>
        <p:spPr>
          <a:xfrm>
            <a:off x="2285984" y="2071678"/>
            <a:ext cx="592534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dirty="0" smtClean="0">
                <a:solidFill>
                  <a:srgbClr val="0070C0"/>
                </a:solidFill>
              </a:rPr>
              <a:t>Molni toplinski kapacitet  - količina topline koju treba dovesti </a:t>
            </a:r>
          </a:p>
          <a:p>
            <a:r>
              <a:rPr lang="hr-HR" dirty="0" smtClean="0">
                <a:solidFill>
                  <a:srgbClr val="0070C0"/>
                </a:solidFill>
              </a:rPr>
              <a:t>1 molu plina da mu </a:t>
            </a:r>
            <a:r>
              <a:rPr lang="hr-HR" i="1" dirty="0" smtClean="0">
                <a:solidFill>
                  <a:srgbClr val="0070C0"/>
                </a:solidFill>
              </a:rPr>
              <a:t>T</a:t>
            </a:r>
            <a:r>
              <a:rPr lang="hr-HR" dirty="0" smtClean="0">
                <a:solidFill>
                  <a:srgbClr val="0070C0"/>
                </a:solidFill>
              </a:rPr>
              <a:t> poraste za jedan kelvin</a:t>
            </a:r>
            <a:endParaRPr lang="hr-HR" dirty="0">
              <a:solidFill>
                <a:srgbClr val="0070C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42910" y="571480"/>
            <a:ext cx="424199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2400" b="1" dirty="0" smtClean="0">
                <a:solidFill>
                  <a:srgbClr val="C00000"/>
                </a:solidFill>
              </a:rPr>
              <a:t>TOPLINSKI KAPACITETI PLINOVA</a:t>
            </a: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 rot="16200000">
            <a:off x="5803900" y="2757462"/>
            <a:ext cx="6383338" cy="296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sr-Latn-C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r-HR" sz="2000" baseline="-25000" dirty="0">
                <a:solidFill>
                  <a:schemeClr val="bg1">
                    <a:lumMod val="75000"/>
                  </a:schemeClr>
                </a:solidFill>
                <a:latin typeface="+mn-lt"/>
              </a:rPr>
              <a:t>             Izv. prof. dr. sc. Rajka Jurdana Šepić     FIZIKA 1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1750" name="Object 8"/>
          <p:cNvGraphicFramePr>
            <a:graphicFrameLocks noChangeAspect="1"/>
          </p:cNvGraphicFramePr>
          <p:nvPr/>
        </p:nvGraphicFramePr>
        <p:xfrm>
          <a:off x="785786" y="1071546"/>
          <a:ext cx="4313238" cy="327025"/>
        </p:xfrm>
        <a:graphic>
          <a:graphicData uri="http://schemas.openxmlformats.org/presentationml/2006/ole">
            <p:oleObj spid="_x0000_s80901" name="Equation" r:id="rId3" imgW="2679480" imgH="203040" progId="Equation.3">
              <p:embed/>
            </p:oleObj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5916000" y="0"/>
            <a:ext cx="32280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b="1" dirty="0" smtClean="0">
                <a:solidFill>
                  <a:srgbClr val="C00000"/>
                </a:solidFill>
              </a:rPr>
              <a:t>TOPLINSKI KAPACITETI PLINOVA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42910" y="571480"/>
            <a:ext cx="32237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dirty="0" smtClean="0"/>
              <a:t>Kod konstantnog obujma vrijedi:</a:t>
            </a:r>
            <a:endParaRPr lang="hr-HR" dirty="0"/>
          </a:p>
        </p:txBody>
      </p:sp>
      <p:sp>
        <p:nvSpPr>
          <p:cNvPr id="12" name="TextBox 11"/>
          <p:cNvSpPr txBox="1"/>
          <p:nvPr/>
        </p:nvSpPr>
        <p:spPr>
          <a:xfrm>
            <a:off x="714348" y="1785926"/>
            <a:ext cx="23989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dirty="0" smtClean="0"/>
              <a:t>Prvi zakon TDN  tada je:</a:t>
            </a:r>
            <a:endParaRPr lang="hr-HR" dirty="0"/>
          </a:p>
        </p:txBody>
      </p:sp>
      <p:graphicFrame>
        <p:nvGraphicFramePr>
          <p:cNvPr id="80904" name="Object 8"/>
          <p:cNvGraphicFramePr>
            <a:graphicFrameLocks noChangeAspect="1"/>
          </p:cNvGraphicFramePr>
          <p:nvPr/>
        </p:nvGraphicFramePr>
        <p:xfrm>
          <a:off x="3643306" y="1857364"/>
          <a:ext cx="2125662" cy="327025"/>
        </p:xfrm>
        <a:graphic>
          <a:graphicData uri="http://schemas.openxmlformats.org/presentationml/2006/ole">
            <p:oleObj spid="_x0000_s80904" name="Equation" r:id="rId4" imgW="1320480" imgH="203040" progId="Equation.3">
              <p:embed/>
            </p:oleObj>
          </a:graphicData>
        </a:graphic>
      </p:graphicFrame>
      <p:sp>
        <p:nvSpPr>
          <p:cNvPr id="19" name="TextBox 18"/>
          <p:cNvSpPr txBox="1"/>
          <p:nvPr/>
        </p:nvSpPr>
        <p:spPr>
          <a:xfrm>
            <a:off x="714348" y="2928934"/>
            <a:ext cx="112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dirty="0" smtClean="0"/>
              <a:t>te vrijedi: </a:t>
            </a:r>
            <a:endParaRPr lang="hr-HR" dirty="0"/>
          </a:p>
        </p:txBody>
      </p:sp>
      <p:graphicFrame>
        <p:nvGraphicFramePr>
          <p:cNvPr id="80906" name="Object 8"/>
          <p:cNvGraphicFramePr>
            <a:graphicFrameLocks noChangeAspect="1"/>
          </p:cNvGraphicFramePr>
          <p:nvPr/>
        </p:nvGraphicFramePr>
        <p:xfrm>
          <a:off x="2500298" y="2857496"/>
          <a:ext cx="2681287" cy="714375"/>
        </p:xfrm>
        <a:graphic>
          <a:graphicData uri="http://schemas.openxmlformats.org/presentationml/2006/ole">
            <p:oleObj spid="_x0000_s80906" name="Equation" r:id="rId5" imgW="1663560" imgH="444240" progId="Equation.3">
              <p:embed/>
            </p:oleObj>
          </a:graphicData>
        </a:graphic>
      </p:graphicFrame>
      <p:cxnSp>
        <p:nvCxnSpPr>
          <p:cNvPr id="21" name="Straight Arrow Connector 20"/>
          <p:cNvCxnSpPr/>
          <p:nvPr/>
        </p:nvCxnSpPr>
        <p:spPr>
          <a:xfrm rot="5400000">
            <a:off x="3642512" y="2643182"/>
            <a:ext cx="858050" cy="79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80907" name="Object 6"/>
          <p:cNvGraphicFramePr>
            <a:graphicFrameLocks noChangeAspect="1"/>
          </p:cNvGraphicFramePr>
          <p:nvPr/>
        </p:nvGraphicFramePr>
        <p:xfrm>
          <a:off x="5286380" y="2857496"/>
          <a:ext cx="944562" cy="714375"/>
        </p:xfrm>
        <a:graphic>
          <a:graphicData uri="http://schemas.openxmlformats.org/presentationml/2006/ole">
            <p:oleObj spid="_x0000_s80907" name="Equation" r:id="rId6" imgW="520560" imgH="393480" progId="Equation.3">
              <p:embed/>
            </p:oleObj>
          </a:graphicData>
        </a:graphic>
      </p:graphicFrame>
      <p:graphicFrame>
        <p:nvGraphicFramePr>
          <p:cNvPr id="80908" name="Object 13"/>
          <p:cNvGraphicFramePr>
            <a:graphicFrameLocks noChangeAspect="1"/>
          </p:cNvGraphicFramePr>
          <p:nvPr/>
        </p:nvGraphicFramePr>
        <p:xfrm>
          <a:off x="2928926" y="4143380"/>
          <a:ext cx="1358900" cy="714375"/>
        </p:xfrm>
        <a:graphic>
          <a:graphicData uri="http://schemas.openxmlformats.org/presentationml/2006/ole">
            <p:oleObj spid="_x0000_s80908" name="Equation" r:id="rId7" imgW="749160" imgH="393480" progId="Equation.3">
              <p:embed/>
            </p:oleObj>
          </a:graphicData>
        </a:graphic>
      </p:graphicFrame>
      <p:graphicFrame>
        <p:nvGraphicFramePr>
          <p:cNvPr id="80909" name="Object 14"/>
          <p:cNvGraphicFramePr>
            <a:graphicFrameLocks noChangeAspect="1"/>
          </p:cNvGraphicFramePr>
          <p:nvPr/>
        </p:nvGraphicFramePr>
        <p:xfrm>
          <a:off x="2857488" y="5072074"/>
          <a:ext cx="1358900" cy="714362"/>
        </p:xfrm>
        <a:graphic>
          <a:graphicData uri="http://schemas.openxmlformats.org/presentationml/2006/ole">
            <p:oleObj spid="_x0000_s80909" name="Equation" r:id="rId8" imgW="749160" imgH="393480" progId="Equation.3">
              <p:embed/>
            </p:oleObj>
          </a:graphicData>
        </a:graphic>
      </p:graphicFrame>
      <p:graphicFrame>
        <p:nvGraphicFramePr>
          <p:cNvPr id="80910" name="Object 15"/>
          <p:cNvGraphicFramePr>
            <a:graphicFrameLocks noChangeAspect="1"/>
          </p:cNvGraphicFramePr>
          <p:nvPr/>
        </p:nvGraphicFramePr>
        <p:xfrm>
          <a:off x="6858016" y="3929066"/>
          <a:ext cx="1082675" cy="714375"/>
        </p:xfrm>
        <a:graphic>
          <a:graphicData uri="http://schemas.openxmlformats.org/presentationml/2006/ole">
            <p:oleObj spid="_x0000_s80910" name="Equation" r:id="rId9" imgW="596880" imgH="393480" progId="Equation.3">
              <p:embed/>
            </p:oleObj>
          </a:graphicData>
        </a:graphic>
      </p:graphicFrame>
      <p:sp>
        <p:nvSpPr>
          <p:cNvPr id="26" name="TextBox 25"/>
          <p:cNvSpPr txBox="1"/>
          <p:nvPr/>
        </p:nvSpPr>
        <p:spPr>
          <a:xfrm>
            <a:off x="642910" y="4286256"/>
            <a:ext cx="21600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dirty="0" smtClean="0"/>
              <a:t>Unutarnja energija je</a:t>
            </a:r>
            <a:endParaRPr lang="hr-HR" dirty="0"/>
          </a:p>
        </p:txBody>
      </p:sp>
      <p:cxnSp>
        <p:nvCxnSpPr>
          <p:cNvPr id="28" name="Straight Connector 27"/>
          <p:cNvCxnSpPr/>
          <p:nvPr/>
        </p:nvCxnSpPr>
        <p:spPr>
          <a:xfrm rot="5400000">
            <a:off x="4357686" y="4429132"/>
            <a:ext cx="785818" cy="21431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80911" name="Object 14"/>
          <p:cNvGraphicFramePr>
            <a:graphicFrameLocks noChangeAspect="1"/>
          </p:cNvGraphicFramePr>
          <p:nvPr/>
        </p:nvGraphicFramePr>
        <p:xfrm>
          <a:off x="4857752" y="4214818"/>
          <a:ext cx="460375" cy="714375"/>
        </p:xfrm>
        <a:graphic>
          <a:graphicData uri="http://schemas.openxmlformats.org/presentationml/2006/ole">
            <p:oleObj spid="_x0000_s80911" name="Equation" r:id="rId10" imgW="253800" imgH="393480" progId="Equation.3">
              <p:embed/>
            </p:oleObj>
          </a:graphicData>
        </a:graphic>
      </p:graphicFrame>
      <p:sp>
        <p:nvSpPr>
          <p:cNvPr id="30" name="Oval 29"/>
          <p:cNvSpPr/>
          <p:nvPr/>
        </p:nvSpPr>
        <p:spPr>
          <a:xfrm>
            <a:off x="2857488" y="5072074"/>
            <a:ext cx="428628" cy="785818"/>
          </a:xfrm>
          <a:prstGeom prst="ellipse">
            <a:avLst/>
          </a:prstGeom>
          <a:solidFill>
            <a:schemeClr val="accent1">
              <a:alpha val="41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31" name="Oval 30"/>
          <p:cNvSpPr/>
          <p:nvPr/>
        </p:nvSpPr>
        <p:spPr>
          <a:xfrm>
            <a:off x="5786446" y="2786058"/>
            <a:ext cx="428628" cy="857256"/>
          </a:xfrm>
          <a:prstGeom prst="ellipse">
            <a:avLst/>
          </a:prstGeom>
          <a:solidFill>
            <a:schemeClr val="accent1">
              <a:alpha val="41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32" name="Right Brace 31"/>
          <p:cNvSpPr/>
          <p:nvPr/>
        </p:nvSpPr>
        <p:spPr>
          <a:xfrm>
            <a:off x="6143636" y="2714620"/>
            <a:ext cx="357190" cy="3214710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33" name="TextBox 32"/>
          <p:cNvSpPr txBox="1"/>
          <p:nvPr/>
        </p:nvSpPr>
        <p:spPr>
          <a:xfrm>
            <a:off x="6715140" y="4714884"/>
            <a:ext cx="216668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dirty="0" smtClean="0">
                <a:solidFill>
                  <a:srgbClr val="0070C0"/>
                </a:solidFill>
              </a:rPr>
              <a:t>Molni topl. kapacitet</a:t>
            </a:r>
          </a:p>
          <a:p>
            <a:r>
              <a:rPr lang="hr-HR" dirty="0" smtClean="0">
                <a:solidFill>
                  <a:srgbClr val="0070C0"/>
                </a:solidFill>
              </a:rPr>
              <a:t>plina ovisi o broju st. </a:t>
            </a:r>
          </a:p>
          <a:p>
            <a:r>
              <a:rPr lang="hr-HR" dirty="0" smtClean="0">
                <a:solidFill>
                  <a:srgbClr val="0070C0"/>
                </a:solidFill>
              </a:rPr>
              <a:t>slobode plina</a:t>
            </a:r>
            <a:endParaRPr lang="hr-HR" dirty="0">
              <a:solidFill>
                <a:srgbClr val="0070C0"/>
              </a:solidFill>
            </a:endParaRPr>
          </a:p>
        </p:txBody>
      </p:sp>
      <p:cxnSp>
        <p:nvCxnSpPr>
          <p:cNvPr id="37" name="Straight Arrow Connector 36"/>
          <p:cNvCxnSpPr/>
          <p:nvPr/>
        </p:nvCxnSpPr>
        <p:spPr>
          <a:xfrm rot="5400000">
            <a:off x="4822827" y="1606537"/>
            <a:ext cx="35719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5-Point Star 38"/>
          <p:cNvSpPr/>
          <p:nvPr/>
        </p:nvSpPr>
        <p:spPr>
          <a:xfrm>
            <a:off x="4714876" y="5500702"/>
            <a:ext cx="142876" cy="142876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40" name="Rectangle 39"/>
          <p:cNvSpPr/>
          <p:nvPr/>
        </p:nvSpPr>
        <p:spPr>
          <a:xfrm>
            <a:off x="6715140" y="3857628"/>
            <a:ext cx="1500198" cy="857256"/>
          </a:xfrm>
          <a:prstGeom prst="rect">
            <a:avLst/>
          </a:prstGeom>
          <a:solidFill>
            <a:schemeClr val="accent1">
              <a:alpha val="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42" name="Isosceles Triangle 41"/>
          <p:cNvSpPr/>
          <p:nvPr/>
        </p:nvSpPr>
        <p:spPr>
          <a:xfrm>
            <a:off x="8358214" y="4214818"/>
            <a:ext cx="142876" cy="142876"/>
          </a:xfrm>
          <a:prstGeom prst="triangl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25" name="Rectangle 24"/>
          <p:cNvSpPr>
            <a:spLocks noChangeArrowheads="1"/>
          </p:cNvSpPr>
          <p:nvPr/>
        </p:nvSpPr>
        <p:spPr bwMode="auto">
          <a:xfrm rot="16200000">
            <a:off x="5803900" y="2757462"/>
            <a:ext cx="6383338" cy="296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sr-Latn-C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r-HR" sz="2000" baseline="-25000" dirty="0">
                <a:solidFill>
                  <a:schemeClr val="bg1">
                    <a:lumMod val="75000"/>
                  </a:schemeClr>
                </a:solidFill>
                <a:latin typeface="+mn-lt"/>
              </a:rPr>
              <a:t>             Izv. prof. dr. sc. Rajka Jurdana Šepić     FIZIKA 1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809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809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809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809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809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500"/>
                                        <p:tgtEl>
                                          <p:spTgt spid="809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9" dur="500"/>
                                        <p:tgtEl>
                                          <p:spTgt spid="809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9" grpId="0"/>
      <p:bldP spid="26" grpId="0"/>
      <p:bldP spid="30" grpId="0" animBg="1"/>
      <p:bldP spid="31" grpId="0" animBg="1"/>
      <p:bldP spid="32" grpId="0" animBg="1"/>
      <p:bldP spid="33" grpId="0"/>
      <p:bldP spid="39" grpId="0" animBg="1"/>
      <p:bldP spid="40" grpId="0" animBg="1"/>
      <p:bldP spid="4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3798" name="Object 6"/>
          <p:cNvGraphicFramePr>
            <a:graphicFrameLocks noChangeAspect="1"/>
          </p:cNvGraphicFramePr>
          <p:nvPr/>
        </p:nvGraphicFramePr>
        <p:xfrm>
          <a:off x="4071934" y="714356"/>
          <a:ext cx="1667355" cy="398463"/>
        </p:xfrm>
        <a:graphic>
          <a:graphicData uri="http://schemas.openxmlformats.org/presentationml/2006/ole">
            <p:oleObj spid="_x0000_s74754" name="Equation" r:id="rId3" imgW="850680" imgH="203040" progId="Equation.3">
              <p:embed/>
            </p:oleObj>
          </a:graphicData>
        </a:graphic>
      </p:graphicFrame>
      <p:graphicFrame>
        <p:nvGraphicFramePr>
          <p:cNvPr id="33799" name="Object 7"/>
          <p:cNvGraphicFramePr>
            <a:graphicFrameLocks noChangeAspect="1"/>
          </p:cNvGraphicFramePr>
          <p:nvPr/>
        </p:nvGraphicFramePr>
        <p:xfrm>
          <a:off x="4143372" y="2071678"/>
          <a:ext cx="1494649" cy="357190"/>
        </p:xfrm>
        <a:graphic>
          <a:graphicData uri="http://schemas.openxmlformats.org/presentationml/2006/ole">
            <p:oleObj spid="_x0000_s74755" name="Equation" r:id="rId4" imgW="850680" imgH="203040" progId="Equation.3">
              <p:embed/>
            </p:oleObj>
          </a:graphicData>
        </a:graphic>
      </p:graphicFrame>
      <p:graphicFrame>
        <p:nvGraphicFramePr>
          <p:cNvPr id="33800" name="Object 8"/>
          <p:cNvGraphicFramePr>
            <a:graphicFrameLocks noChangeAspect="1"/>
          </p:cNvGraphicFramePr>
          <p:nvPr/>
        </p:nvGraphicFramePr>
        <p:xfrm>
          <a:off x="4572000" y="2571744"/>
          <a:ext cx="1607356" cy="357190"/>
        </p:xfrm>
        <a:graphic>
          <a:graphicData uri="http://schemas.openxmlformats.org/presentationml/2006/ole">
            <p:oleObj spid="_x0000_s74756" name="Equation" r:id="rId5" imgW="914400" imgH="203040" progId="Equation.3">
              <p:embed/>
            </p:oleObj>
          </a:graphicData>
        </a:graphic>
      </p:graphicFrame>
      <p:graphicFrame>
        <p:nvGraphicFramePr>
          <p:cNvPr id="33801" name="Object 9"/>
          <p:cNvGraphicFramePr>
            <a:graphicFrameLocks noChangeAspect="1"/>
          </p:cNvGraphicFramePr>
          <p:nvPr/>
        </p:nvGraphicFramePr>
        <p:xfrm>
          <a:off x="2928926" y="3143248"/>
          <a:ext cx="1941513" cy="736600"/>
        </p:xfrm>
        <a:graphic>
          <a:graphicData uri="http://schemas.openxmlformats.org/presentationml/2006/ole">
            <p:oleObj spid="_x0000_s74757" name="Equation" r:id="rId6" imgW="1206360" imgH="457200" progId="Equation.3">
              <p:embed/>
            </p:oleObj>
          </a:graphicData>
        </a:graphic>
      </p:graphicFrame>
      <p:graphicFrame>
        <p:nvGraphicFramePr>
          <p:cNvPr id="33802" name="Object 10"/>
          <p:cNvGraphicFramePr>
            <a:graphicFrameLocks noChangeAspect="1"/>
          </p:cNvGraphicFramePr>
          <p:nvPr/>
        </p:nvGraphicFramePr>
        <p:xfrm>
          <a:off x="3714744" y="4214818"/>
          <a:ext cx="2790825" cy="741362"/>
        </p:xfrm>
        <a:graphic>
          <a:graphicData uri="http://schemas.openxmlformats.org/presentationml/2006/ole">
            <p:oleObj spid="_x0000_s74758" name="Equation" r:id="rId7" imgW="1625400" imgH="431640" progId="Equation.3">
              <p:embed/>
            </p:oleObj>
          </a:graphicData>
        </a:graphic>
      </p:graphicFrame>
      <p:graphicFrame>
        <p:nvGraphicFramePr>
          <p:cNvPr id="33803" name="Object 11"/>
          <p:cNvGraphicFramePr>
            <a:graphicFrameLocks noChangeAspect="1"/>
          </p:cNvGraphicFramePr>
          <p:nvPr/>
        </p:nvGraphicFramePr>
        <p:xfrm>
          <a:off x="4286248" y="5643578"/>
          <a:ext cx="1204913" cy="695325"/>
        </p:xfrm>
        <a:graphic>
          <a:graphicData uri="http://schemas.openxmlformats.org/presentationml/2006/ole">
            <p:oleObj spid="_x0000_s74759" name="Equation" r:id="rId8" imgW="749160" imgH="431640" progId="Equation.3">
              <p:embed/>
            </p:oleObj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785786" y="785794"/>
            <a:ext cx="32201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dirty="0" smtClean="0"/>
              <a:t>Jednadžba stanja idealnog plina:</a:t>
            </a:r>
            <a:endParaRPr lang="hr-HR" dirty="0"/>
          </a:p>
        </p:txBody>
      </p:sp>
      <p:graphicFrame>
        <p:nvGraphicFramePr>
          <p:cNvPr id="74760" name="Object 6"/>
          <p:cNvGraphicFramePr>
            <a:graphicFrameLocks noChangeAspect="1"/>
          </p:cNvGraphicFramePr>
          <p:nvPr/>
        </p:nvGraphicFramePr>
        <p:xfrm>
          <a:off x="3857621" y="1428736"/>
          <a:ext cx="1857388" cy="391229"/>
        </p:xfrm>
        <a:graphic>
          <a:graphicData uri="http://schemas.openxmlformats.org/presentationml/2006/ole">
            <p:oleObj spid="_x0000_s74760" name="Equation" r:id="rId9" imgW="965160" imgH="203040" progId="Equation.3">
              <p:embed/>
            </p:oleObj>
          </a:graphicData>
        </a:graphic>
      </p:graphicFrame>
      <p:cxnSp>
        <p:nvCxnSpPr>
          <p:cNvPr id="10" name="Straight Connector 9"/>
          <p:cNvCxnSpPr/>
          <p:nvPr/>
        </p:nvCxnSpPr>
        <p:spPr>
          <a:xfrm rot="5400000">
            <a:off x="5214942" y="785794"/>
            <a:ext cx="785818" cy="21431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1" name="Object 14"/>
          <p:cNvGraphicFramePr>
            <a:graphicFrameLocks noChangeAspect="1"/>
          </p:cNvGraphicFramePr>
          <p:nvPr/>
        </p:nvGraphicFramePr>
        <p:xfrm>
          <a:off x="5643570" y="571480"/>
          <a:ext cx="414337" cy="642937"/>
        </p:xfrm>
        <a:graphic>
          <a:graphicData uri="http://schemas.openxmlformats.org/presentationml/2006/ole">
            <p:oleObj spid="_x0000_s74761" name="Equation" r:id="rId10" imgW="253800" imgH="393480" progId="Equation.3">
              <p:embed/>
            </p:oleObj>
          </a:graphicData>
        </a:graphic>
      </p:graphicFrame>
      <p:sp>
        <p:nvSpPr>
          <p:cNvPr id="12" name="Right Brace 11"/>
          <p:cNvSpPr/>
          <p:nvPr/>
        </p:nvSpPr>
        <p:spPr>
          <a:xfrm rot="5400000">
            <a:off x="4179091" y="1607331"/>
            <a:ext cx="214314" cy="571504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13" name="TextBox 12"/>
          <p:cNvSpPr txBox="1"/>
          <p:nvPr/>
        </p:nvSpPr>
        <p:spPr>
          <a:xfrm>
            <a:off x="857224" y="2571744"/>
            <a:ext cx="16531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dirty="0" smtClean="0"/>
              <a:t>Prvi zakon TDN:</a:t>
            </a:r>
            <a:endParaRPr lang="hr-HR" dirty="0"/>
          </a:p>
        </p:txBody>
      </p:sp>
      <p:graphicFrame>
        <p:nvGraphicFramePr>
          <p:cNvPr id="74763" name="Object 11"/>
          <p:cNvGraphicFramePr>
            <a:graphicFrameLocks noChangeAspect="1"/>
          </p:cNvGraphicFramePr>
          <p:nvPr/>
        </p:nvGraphicFramePr>
        <p:xfrm>
          <a:off x="3071802" y="2571744"/>
          <a:ext cx="1554163" cy="327025"/>
        </p:xfrm>
        <a:graphic>
          <a:graphicData uri="http://schemas.openxmlformats.org/presentationml/2006/ole">
            <p:oleObj spid="_x0000_s74763" name="Equation" r:id="rId11" imgW="965160" imgH="203040" progId="Equation.3">
              <p:embed/>
            </p:oleObj>
          </a:graphicData>
        </a:graphic>
      </p:graphicFrame>
      <p:cxnSp>
        <p:nvCxnSpPr>
          <p:cNvPr id="17" name="Straight Arrow Connector 16"/>
          <p:cNvCxnSpPr/>
          <p:nvPr/>
        </p:nvCxnSpPr>
        <p:spPr>
          <a:xfrm rot="5400000">
            <a:off x="4251323" y="2463793"/>
            <a:ext cx="214314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 rot="5400000">
            <a:off x="5929322" y="2571744"/>
            <a:ext cx="785818" cy="21431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9" name="Object 14"/>
          <p:cNvGraphicFramePr>
            <a:graphicFrameLocks noChangeAspect="1"/>
          </p:cNvGraphicFramePr>
          <p:nvPr/>
        </p:nvGraphicFramePr>
        <p:xfrm>
          <a:off x="6429388" y="2571744"/>
          <a:ext cx="500066" cy="318858"/>
        </p:xfrm>
        <a:graphic>
          <a:graphicData uri="http://schemas.openxmlformats.org/presentationml/2006/ole">
            <p:oleObj spid="_x0000_s74764" name="Equation" r:id="rId12" imgW="279360" imgH="177480" progId="Equation.3">
              <p:embed/>
            </p:oleObj>
          </a:graphicData>
        </a:graphic>
      </p:graphicFrame>
      <p:sp>
        <p:nvSpPr>
          <p:cNvPr id="20" name="5-Point Star 19"/>
          <p:cNvSpPr/>
          <p:nvPr/>
        </p:nvSpPr>
        <p:spPr>
          <a:xfrm>
            <a:off x="2357422" y="4214818"/>
            <a:ext cx="142876" cy="142876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21" name="TextBox 20"/>
          <p:cNvSpPr txBox="1"/>
          <p:nvPr/>
        </p:nvSpPr>
        <p:spPr>
          <a:xfrm>
            <a:off x="857224" y="4071942"/>
            <a:ext cx="14680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dirty="0" smtClean="0"/>
              <a:t>Uvrštavanjem</a:t>
            </a:r>
            <a:endParaRPr lang="hr-HR" dirty="0"/>
          </a:p>
        </p:txBody>
      </p:sp>
      <p:sp>
        <p:nvSpPr>
          <p:cNvPr id="22" name="TextBox 21"/>
          <p:cNvSpPr txBox="1"/>
          <p:nvPr/>
        </p:nvSpPr>
        <p:spPr>
          <a:xfrm>
            <a:off x="857224" y="5072074"/>
            <a:ext cx="50731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dirty="0" smtClean="0"/>
              <a:t>Molni toplinski kapacitet pri stalnom tlaku je dakle:</a:t>
            </a:r>
            <a:endParaRPr lang="hr-HR" dirty="0"/>
          </a:p>
        </p:txBody>
      </p:sp>
      <p:graphicFrame>
        <p:nvGraphicFramePr>
          <p:cNvPr id="74765" name="Object 7"/>
          <p:cNvGraphicFramePr>
            <a:graphicFrameLocks noChangeAspect="1"/>
          </p:cNvGraphicFramePr>
          <p:nvPr/>
        </p:nvGraphicFramePr>
        <p:xfrm>
          <a:off x="2786050" y="5643578"/>
          <a:ext cx="1493838" cy="735013"/>
        </p:xfrm>
        <a:graphic>
          <a:graphicData uri="http://schemas.openxmlformats.org/presentationml/2006/ole">
            <p:oleObj spid="_x0000_s74765" name="Equation" r:id="rId13" imgW="927000" imgH="457200" progId="Equation.3">
              <p:embed/>
            </p:oleObj>
          </a:graphicData>
        </a:graphic>
      </p:graphicFrame>
      <p:sp>
        <p:nvSpPr>
          <p:cNvPr id="24" name="Rectangle 23"/>
          <p:cNvSpPr/>
          <p:nvPr/>
        </p:nvSpPr>
        <p:spPr>
          <a:xfrm>
            <a:off x="2643174" y="5572140"/>
            <a:ext cx="500066" cy="857256"/>
          </a:xfrm>
          <a:prstGeom prst="rect">
            <a:avLst/>
          </a:prstGeom>
          <a:solidFill>
            <a:schemeClr val="accent1">
              <a:alpha val="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25" name="Rectangle 24"/>
          <p:cNvSpPr/>
          <p:nvPr/>
        </p:nvSpPr>
        <p:spPr>
          <a:xfrm>
            <a:off x="4286248" y="5572140"/>
            <a:ext cx="1200152" cy="857256"/>
          </a:xfrm>
          <a:prstGeom prst="rect">
            <a:avLst/>
          </a:prstGeom>
          <a:solidFill>
            <a:schemeClr val="accent1">
              <a:alpha val="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26" name="Isosceles Triangle 25"/>
          <p:cNvSpPr/>
          <p:nvPr/>
        </p:nvSpPr>
        <p:spPr>
          <a:xfrm>
            <a:off x="5786446" y="5929330"/>
            <a:ext cx="142876" cy="142876"/>
          </a:xfrm>
          <a:prstGeom prst="triangl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27" name="TextBox 26"/>
          <p:cNvSpPr txBox="1"/>
          <p:nvPr/>
        </p:nvSpPr>
        <p:spPr>
          <a:xfrm>
            <a:off x="5916000" y="0"/>
            <a:ext cx="32280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b="1" dirty="0" smtClean="0">
                <a:solidFill>
                  <a:srgbClr val="C00000"/>
                </a:solidFill>
              </a:rPr>
              <a:t>TOPLINSKI KAPACITETI PLINOVA</a:t>
            </a:r>
          </a:p>
        </p:txBody>
      </p:sp>
      <p:sp>
        <p:nvSpPr>
          <p:cNvPr id="28" name="Rectangle 27"/>
          <p:cNvSpPr>
            <a:spLocks noChangeArrowheads="1"/>
          </p:cNvSpPr>
          <p:nvPr/>
        </p:nvSpPr>
        <p:spPr bwMode="auto">
          <a:xfrm rot="16200000">
            <a:off x="5803900" y="2757462"/>
            <a:ext cx="6383338" cy="296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sr-Latn-C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r-HR" sz="2000" baseline="-25000" dirty="0">
                <a:solidFill>
                  <a:schemeClr val="bg1">
                    <a:lumMod val="75000"/>
                  </a:schemeClr>
                </a:solidFill>
                <a:latin typeface="+mn-lt"/>
              </a:rPr>
              <a:t>             Izv. prof. dr. sc. Rajka Jurdana Šepić     FIZIKA 1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747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337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338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747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0" dur="500"/>
                                        <p:tgtEl>
                                          <p:spTgt spid="338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33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8" dur="500"/>
                                        <p:tgtEl>
                                          <p:spTgt spid="338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4" dur="500"/>
                                        <p:tgtEl>
                                          <p:spTgt spid="747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/>
      <p:bldP spid="20" grpId="0" animBg="1"/>
      <p:bldP spid="21" grpId="0"/>
      <p:bldP spid="22" grpId="0"/>
      <p:bldP spid="24" grpId="0" animBg="1"/>
      <p:bldP spid="25" grpId="0" animBg="1"/>
      <p:bldP spid="2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Box 18"/>
          <p:cNvSpPr txBox="1"/>
          <p:nvPr/>
        </p:nvSpPr>
        <p:spPr>
          <a:xfrm>
            <a:off x="2357422" y="2214554"/>
            <a:ext cx="22057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b="1" dirty="0" smtClean="0">
                <a:solidFill>
                  <a:srgbClr val="C00000"/>
                </a:solidFill>
              </a:rPr>
              <a:t>MAYEROVA RELACIJA</a:t>
            </a:r>
          </a:p>
        </p:txBody>
      </p:sp>
      <p:sp>
        <p:nvSpPr>
          <p:cNvPr id="21" name="Rectangle 20"/>
          <p:cNvSpPr/>
          <p:nvPr/>
        </p:nvSpPr>
        <p:spPr>
          <a:xfrm>
            <a:off x="4449748" y="1419208"/>
            <a:ext cx="142876" cy="4286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22" name="TextBox 21"/>
          <p:cNvSpPr txBox="1"/>
          <p:nvPr/>
        </p:nvSpPr>
        <p:spPr>
          <a:xfrm>
            <a:off x="2285984" y="5451324"/>
            <a:ext cx="26423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b="1" dirty="0" smtClean="0">
                <a:solidFill>
                  <a:srgbClr val="C00000"/>
                </a:solidFill>
              </a:rPr>
              <a:t>ADIJABATSKI KOEFICIJENT</a:t>
            </a:r>
          </a:p>
        </p:txBody>
      </p:sp>
      <p:graphicFrame>
        <p:nvGraphicFramePr>
          <p:cNvPr id="1035" name="Object 11"/>
          <p:cNvGraphicFramePr>
            <a:graphicFrameLocks noChangeAspect="1"/>
          </p:cNvGraphicFramePr>
          <p:nvPr/>
        </p:nvGraphicFramePr>
        <p:xfrm>
          <a:off x="3000364" y="4500570"/>
          <a:ext cx="928694" cy="879316"/>
        </p:xfrm>
        <a:graphic>
          <a:graphicData uri="http://schemas.openxmlformats.org/presentationml/2006/ole">
            <p:oleObj spid="_x0000_s75778" name="Equation" r:id="rId3" imgW="482400" imgH="457200" progId="Equation.3">
              <p:embed/>
            </p:oleObj>
          </a:graphicData>
        </a:graphic>
      </p:graphicFrame>
      <p:graphicFrame>
        <p:nvGraphicFramePr>
          <p:cNvPr id="32775" name="Object 7"/>
          <p:cNvGraphicFramePr>
            <a:graphicFrameLocks noChangeAspect="1"/>
          </p:cNvGraphicFramePr>
          <p:nvPr/>
        </p:nvGraphicFramePr>
        <p:xfrm>
          <a:off x="2714612" y="1643050"/>
          <a:ext cx="1357322" cy="410547"/>
        </p:xfrm>
        <a:graphic>
          <a:graphicData uri="http://schemas.openxmlformats.org/presentationml/2006/ole">
            <p:oleObj spid="_x0000_s75779" name="Equation" r:id="rId4" imgW="799920" imgH="241200" progId="Equation.3">
              <p:embed/>
            </p:oleObj>
          </a:graphicData>
        </a:graphic>
      </p:graphicFrame>
      <p:graphicFrame>
        <p:nvGraphicFramePr>
          <p:cNvPr id="32776" name="Object 11"/>
          <p:cNvGraphicFramePr>
            <a:graphicFrameLocks noChangeAspect="1"/>
          </p:cNvGraphicFramePr>
          <p:nvPr/>
        </p:nvGraphicFramePr>
        <p:xfrm>
          <a:off x="6000760" y="3857628"/>
          <a:ext cx="1065213" cy="673100"/>
        </p:xfrm>
        <a:graphic>
          <a:graphicData uri="http://schemas.openxmlformats.org/presentationml/2006/ole">
            <p:oleObj spid="_x0000_s75780" name="Equation" r:id="rId5" imgW="660240" imgH="419040" progId="Equation.3">
              <p:embed/>
            </p:oleObj>
          </a:graphicData>
        </a:graphic>
      </p:graphicFrame>
      <p:graphicFrame>
        <p:nvGraphicFramePr>
          <p:cNvPr id="32777" name="Object 9"/>
          <p:cNvGraphicFramePr>
            <a:graphicFrameLocks noChangeAspect="1"/>
          </p:cNvGraphicFramePr>
          <p:nvPr/>
        </p:nvGraphicFramePr>
        <p:xfrm>
          <a:off x="6000760" y="3071810"/>
          <a:ext cx="1065213" cy="673100"/>
        </p:xfrm>
        <a:graphic>
          <a:graphicData uri="http://schemas.openxmlformats.org/presentationml/2006/ole">
            <p:oleObj spid="_x0000_s75781" name="Equation" r:id="rId6" imgW="660240" imgH="419040" progId="Equation.3">
              <p:embed/>
            </p:oleObj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642910" y="928670"/>
            <a:ext cx="43991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dirty="0" smtClean="0"/>
              <a:t>Oduzimanjem relacija                       dobije se: </a:t>
            </a:r>
            <a:endParaRPr lang="hr-HR" dirty="0"/>
          </a:p>
        </p:txBody>
      </p:sp>
      <p:sp>
        <p:nvSpPr>
          <p:cNvPr id="10" name="Isosceles Triangle 9"/>
          <p:cNvSpPr/>
          <p:nvPr/>
        </p:nvSpPr>
        <p:spPr>
          <a:xfrm>
            <a:off x="2928926" y="1071546"/>
            <a:ext cx="142876" cy="142876"/>
          </a:xfrm>
          <a:prstGeom prst="triangl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11" name="Isosceles Triangle 10"/>
          <p:cNvSpPr/>
          <p:nvPr/>
        </p:nvSpPr>
        <p:spPr>
          <a:xfrm>
            <a:off x="3571868" y="1071546"/>
            <a:ext cx="142876" cy="142876"/>
          </a:xfrm>
          <a:prstGeom prst="triangl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12" name="TextBox 11"/>
          <p:cNvSpPr txBox="1"/>
          <p:nvPr/>
        </p:nvSpPr>
        <p:spPr>
          <a:xfrm>
            <a:off x="3214678" y="92867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dirty="0" smtClean="0"/>
              <a:t>i</a:t>
            </a:r>
            <a:endParaRPr lang="hr-HR" dirty="0"/>
          </a:p>
        </p:txBody>
      </p:sp>
      <p:sp>
        <p:nvSpPr>
          <p:cNvPr id="14" name="TextBox 13"/>
          <p:cNvSpPr txBox="1"/>
          <p:nvPr/>
        </p:nvSpPr>
        <p:spPr>
          <a:xfrm>
            <a:off x="714348" y="3500438"/>
            <a:ext cx="29819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dirty="0" smtClean="0"/>
              <a:t>Omjer toplinskih kapaciteta je</a:t>
            </a:r>
            <a:endParaRPr lang="hr-HR" dirty="0"/>
          </a:p>
        </p:txBody>
      </p:sp>
      <p:sp>
        <p:nvSpPr>
          <p:cNvPr id="16" name="Right Brace 15"/>
          <p:cNvSpPr/>
          <p:nvPr/>
        </p:nvSpPr>
        <p:spPr>
          <a:xfrm>
            <a:off x="5072066" y="1285860"/>
            <a:ext cx="428628" cy="4786346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17" name="Rectangle 16"/>
          <p:cNvSpPr/>
          <p:nvPr/>
        </p:nvSpPr>
        <p:spPr>
          <a:xfrm>
            <a:off x="2214546" y="4451192"/>
            <a:ext cx="2714644" cy="142876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18" name="Rectangle 17"/>
          <p:cNvSpPr/>
          <p:nvPr/>
        </p:nvSpPr>
        <p:spPr>
          <a:xfrm>
            <a:off x="2285984" y="1500174"/>
            <a:ext cx="2428892" cy="1357322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20" name="TextBox 19"/>
          <p:cNvSpPr txBox="1"/>
          <p:nvPr/>
        </p:nvSpPr>
        <p:spPr>
          <a:xfrm>
            <a:off x="5916000" y="0"/>
            <a:ext cx="32280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b="1" dirty="0" smtClean="0">
                <a:solidFill>
                  <a:srgbClr val="C00000"/>
                </a:solidFill>
              </a:rPr>
              <a:t>TOPLINSKI KAPACITETI PLINOVA</a:t>
            </a:r>
          </a:p>
        </p:txBody>
      </p:sp>
      <p:sp>
        <p:nvSpPr>
          <p:cNvPr id="23" name="Rectangle 22"/>
          <p:cNvSpPr>
            <a:spLocks noChangeArrowheads="1"/>
          </p:cNvSpPr>
          <p:nvPr/>
        </p:nvSpPr>
        <p:spPr bwMode="auto">
          <a:xfrm rot="16200000">
            <a:off x="5803900" y="2757462"/>
            <a:ext cx="6383338" cy="296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sr-Latn-C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r-HR" sz="2000" baseline="-25000" dirty="0">
                <a:solidFill>
                  <a:schemeClr val="bg1">
                    <a:lumMod val="75000"/>
                  </a:schemeClr>
                </a:solidFill>
                <a:latin typeface="+mn-lt"/>
              </a:rPr>
              <a:t>             Izv. prof. dr. sc. Rajka Jurdana Šepić     FIZIKA 1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27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327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71472" y="642918"/>
            <a:ext cx="280923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2000" b="1" dirty="0" smtClean="0">
                <a:solidFill>
                  <a:srgbClr val="C00000"/>
                </a:solidFill>
              </a:rPr>
              <a:t>JEDNOATOMSKI PLINOVI</a:t>
            </a:r>
          </a:p>
        </p:txBody>
      </p:sp>
      <p:graphicFrame>
        <p:nvGraphicFramePr>
          <p:cNvPr id="26625" name="Object 1"/>
          <p:cNvGraphicFramePr>
            <a:graphicFrameLocks noChangeAspect="1"/>
          </p:cNvGraphicFramePr>
          <p:nvPr/>
        </p:nvGraphicFramePr>
        <p:xfrm>
          <a:off x="2643174" y="2357430"/>
          <a:ext cx="3000396" cy="659911"/>
        </p:xfrm>
        <a:graphic>
          <a:graphicData uri="http://schemas.openxmlformats.org/presentationml/2006/ole">
            <p:oleObj spid="_x0000_s76802" name="Equation" r:id="rId3" imgW="1790640" imgH="393480" progId="Equation.3">
              <p:embed/>
            </p:oleObj>
          </a:graphicData>
        </a:graphic>
      </p:graphicFrame>
      <p:graphicFrame>
        <p:nvGraphicFramePr>
          <p:cNvPr id="26626" name="Object 2"/>
          <p:cNvGraphicFramePr>
            <a:graphicFrameLocks noChangeAspect="1"/>
          </p:cNvGraphicFramePr>
          <p:nvPr/>
        </p:nvGraphicFramePr>
        <p:xfrm>
          <a:off x="2571736" y="3071810"/>
          <a:ext cx="3073422" cy="671053"/>
        </p:xfrm>
        <a:graphic>
          <a:graphicData uri="http://schemas.openxmlformats.org/presentationml/2006/ole">
            <p:oleObj spid="_x0000_s76803" name="Equation" r:id="rId4" imgW="1803240" imgH="393480" progId="Equation.3">
              <p:embed/>
            </p:oleObj>
          </a:graphicData>
        </a:graphic>
      </p:graphicFrame>
      <p:graphicFrame>
        <p:nvGraphicFramePr>
          <p:cNvPr id="26627" name="Object 11"/>
          <p:cNvGraphicFramePr>
            <a:graphicFrameLocks noChangeAspect="1"/>
          </p:cNvGraphicFramePr>
          <p:nvPr/>
        </p:nvGraphicFramePr>
        <p:xfrm>
          <a:off x="2571736" y="4000504"/>
          <a:ext cx="2451100" cy="1225550"/>
        </p:xfrm>
        <a:graphic>
          <a:graphicData uri="http://schemas.openxmlformats.org/presentationml/2006/ole">
            <p:oleObj spid="_x0000_s76804" name="Equation" r:id="rId5" imgW="1523880" imgH="761760" progId="Equation.3">
              <p:embed/>
            </p:oleObj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4904506" y="0"/>
            <a:ext cx="4239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b="1" dirty="0" smtClean="0">
                <a:solidFill>
                  <a:schemeClr val="accent1">
                    <a:lumMod val="75000"/>
                  </a:schemeClr>
                </a:solidFill>
              </a:rPr>
              <a:t>TOPLINSKI KAPACITETI PLINOVA - PRIMJER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42910" y="1357298"/>
            <a:ext cx="24708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dirty="0" smtClean="0"/>
              <a:t>Stupnjeva slobode:  </a:t>
            </a:r>
            <a:r>
              <a:rPr lang="hr-HR" i="1" dirty="0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hr-HR" dirty="0" smtClean="0"/>
              <a:t> = 3</a:t>
            </a:r>
            <a:endParaRPr lang="hr-HR" dirty="0"/>
          </a:p>
        </p:txBody>
      </p:sp>
      <p:sp>
        <p:nvSpPr>
          <p:cNvPr id="8" name="TextBox 7"/>
          <p:cNvSpPr txBox="1"/>
          <p:nvPr/>
        </p:nvSpPr>
        <p:spPr>
          <a:xfrm>
            <a:off x="642910" y="1857364"/>
            <a:ext cx="31840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dirty="0" smtClean="0"/>
              <a:t>Iz  relacija          i         dobije se: </a:t>
            </a:r>
            <a:endParaRPr lang="hr-HR" dirty="0"/>
          </a:p>
        </p:txBody>
      </p:sp>
      <p:sp>
        <p:nvSpPr>
          <p:cNvPr id="9" name="Isosceles Triangle 8"/>
          <p:cNvSpPr/>
          <p:nvPr/>
        </p:nvSpPr>
        <p:spPr>
          <a:xfrm>
            <a:off x="1928794" y="2000240"/>
            <a:ext cx="142876" cy="142876"/>
          </a:xfrm>
          <a:prstGeom prst="triangl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10" name="Isosceles Triangle 9"/>
          <p:cNvSpPr/>
          <p:nvPr/>
        </p:nvSpPr>
        <p:spPr>
          <a:xfrm>
            <a:off x="2357422" y="2000240"/>
            <a:ext cx="142876" cy="142876"/>
          </a:xfrm>
          <a:prstGeom prst="triangl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12" name="TextBox 11"/>
          <p:cNvSpPr txBox="1"/>
          <p:nvPr/>
        </p:nvSpPr>
        <p:spPr>
          <a:xfrm>
            <a:off x="714348" y="3786190"/>
            <a:ext cx="22994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dirty="0" smtClean="0"/>
              <a:t>Adijabatski koeficijent:</a:t>
            </a:r>
            <a:endParaRPr lang="hr-HR" dirty="0"/>
          </a:p>
        </p:txBody>
      </p:sp>
      <p:sp>
        <p:nvSpPr>
          <p:cNvPr id="13" name="TextBox 12"/>
          <p:cNvSpPr txBox="1"/>
          <p:nvPr/>
        </p:nvSpPr>
        <p:spPr>
          <a:xfrm>
            <a:off x="714348" y="5572140"/>
            <a:ext cx="67533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dirty="0" smtClean="0">
                <a:solidFill>
                  <a:schemeClr val="accent4">
                    <a:lumMod val="75000"/>
                  </a:schemeClr>
                </a:solidFill>
              </a:rPr>
              <a:t>Izračunate vrijednosti dobro se slažu s eksperimentalno dobivenima.</a:t>
            </a:r>
            <a:endParaRPr lang="hr-HR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 rot="16200000">
            <a:off x="5803900" y="2757462"/>
            <a:ext cx="6383338" cy="296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sr-Latn-C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r-HR" sz="2000" baseline="-25000" dirty="0">
                <a:solidFill>
                  <a:schemeClr val="bg1">
                    <a:lumMod val="75000"/>
                  </a:schemeClr>
                </a:solidFill>
                <a:latin typeface="+mn-lt"/>
              </a:rPr>
              <a:t>             Izv. prof. dr. sc. Rajka Jurdana Šepić     FIZIKA 1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42910" y="642918"/>
            <a:ext cx="257442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2000" b="1" dirty="0" smtClean="0">
                <a:solidFill>
                  <a:srgbClr val="C00000"/>
                </a:solidFill>
              </a:rPr>
              <a:t>DVOATOMSKI PLINOVI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904506" y="0"/>
            <a:ext cx="4239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b="1" dirty="0" smtClean="0">
                <a:solidFill>
                  <a:schemeClr val="accent1">
                    <a:lumMod val="75000"/>
                  </a:schemeClr>
                </a:solidFill>
              </a:rPr>
              <a:t>TOPLINSKI KAPACITETI PLINOVA - PRIMJER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42910" y="1357298"/>
            <a:ext cx="2482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dirty="0" smtClean="0"/>
              <a:t>Stupnjeva slobode:  </a:t>
            </a:r>
            <a:r>
              <a:rPr lang="hr-HR" i="1" dirty="0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hr-HR" dirty="0" smtClean="0"/>
              <a:t> = 7</a:t>
            </a:r>
            <a:endParaRPr lang="hr-HR" dirty="0"/>
          </a:p>
        </p:txBody>
      </p:sp>
      <p:sp>
        <p:nvSpPr>
          <p:cNvPr id="8" name="TextBox 7"/>
          <p:cNvSpPr txBox="1"/>
          <p:nvPr/>
        </p:nvSpPr>
        <p:spPr>
          <a:xfrm>
            <a:off x="642910" y="1857364"/>
            <a:ext cx="31840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dirty="0" smtClean="0"/>
              <a:t>Iz  relacija          i         dobije se: </a:t>
            </a:r>
            <a:endParaRPr lang="hr-HR" dirty="0"/>
          </a:p>
        </p:txBody>
      </p:sp>
      <p:sp>
        <p:nvSpPr>
          <p:cNvPr id="9" name="Isosceles Triangle 8"/>
          <p:cNvSpPr/>
          <p:nvPr/>
        </p:nvSpPr>
        <p:spPr>
          <a:xfrm>
            <a:off x="1928794" y="2000240"/>
            <a:ext cx="142876" cy="142876"/>
          </a:xfrm>
          <a:prstGeom prst="triangl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10" name="Isosceles Triangle 9"/>
          <p:cNvSpPr/>
          <p:nvPr/>
        </p:nvSpPr>
        <p:spPr>
          <a:xfrm>
            <a:off x="2357422" y="2000240"/>
            <a:ext cx="142876" cy="142876"/>
          </a:xfrm>
          <a:prstGeom prst="triangl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12" name="TextBox 11"/>
          <p:cNvSpPr txBox="1"/>
          <p:nvPr/>
        </p:nvSpPr>
        <p:spPr>
          <a:xfrm>
            <a:off x="714348" y="3786190"/>
            <a:ext cx="22994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dirty="0" smtClean="0"/>
              <a:t>Adijabatski koeficijent:</a:t>
            </a:r>
            <a:endParaRPr lang="hr-HR" dirty="0"/>
          </a:p>
        </p:txBody>
      </p:sp>
      <p:sp>
        <p:nvSpPr>
          <p:cNvPr id="13" name="TextBox 12"/>
          <p:cNvSpPr txBox="1"/>
          <p:nvPr/>
        </p:nvSpPr>
        <p:spPr>
          <a:xfrm>
            <a:off x="714348" y="5572140"/>
            <a:ext cx="67533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dirty="0" smtClean="0">
                <a:solidFill>
                  <a:schemeClr val="accent4">
                    <a:lumMod val="75000"/>
                  </a:schemeClr>
                </a:solidFill>
              </a:rPr>
              <a:t>Izračunate vrijednosti dobro se slažu s eksperimentalno dobivenima.</a:t>
            </a:r>
            <a:endParaRPr lang="hr-HR" dirty="0">
              <a:solidFill>
                <a:schemeClr val="accent4">
                  <a:lumMod val="75000"/>
                </a:schemeClr>
              </a:solidFill>
            </a:endParaRPr>
          </a:p>
        </p:txBody>
      </p:sp>
      <p:graphicFrame>
        <p:nvGraphicFramePr>
          <p:cNvPr id="81925" name="Object 1"/>
          <p:cNvGraphicFramePr>
            <a:graphicFrameLocks noChangeAspect="1"/>
          </p:cNvGraphicFramePr>
          <p:nvPr/>
        </p:nvGraphicFramePr>
        <p:xfrm>
          <a:off x="3071802" y="2357430"/>
          <a:ext cx="2786082" cy="680270"/>
        </p:xfrm>
        <a:graphic>
          <a:graphicData uri="http://schemas.openxmlformats.org/presentationml/2006/ole">
            <p:oleObj spid="_x0000_s81925" name="Equation" r:id="rId3" imgW="1612800" imgH="393480" progId="Equation.3">
              <p:embed/>
            </p:oleObj>
          </a:graphicData>
        </a:graphic>
      </p:graphicFrame>
      <p:graphicFrame>
        <p:nvGraphicFramePr>
          <p:cNvPr id="81926" name="Object 2"/>
          <p:cNvGraphicFramePr>
            <a:graphicFrameLocks noChangeAspect="1"/>
          </p:cNvGraphicFramePr>
          <p:nvPr/>
        </p:nvGraphicFramePr>
        <p:xfrm>
          <a:off x="3071802" y="3071810"/>
          <a:ext cx="2705120" cy="660143"/>
        </p:xfrm>
        <a:graphic>
          <a:graphicData uri="http://schemas.openxmlformats.org/presentationml/2006/ole">
            <p:oleObj spid="_x0000_s81926" name="Equation" r:id="rId4" imgW="1612800" imgH="393480" progId="Equation.3">
              <p:embed/>
            </p:oleObj>
          </a:graphicData>
        </a:graphic>
      </p:graphicFrame>
      <p:graphicFrame>
        <p:nvGraphicFramePr>
          <p:cNvPr id="81927" name="Object 11"/>
          <p:cNvGraphicFramePr>
            <a:graphicFrameLocks noChangeAspect="1"/>
          </p:cNvGraphicFramePr>
          <p:nvPr/>
        </p:nvGraphicFramePr>
        <p:xfrm>
          <a:off x="3071802" y="4429132"/>
          <a:ext cx="1817687" cy="735013"/>
        </p:xfrm>
        <a:graphic>
          <a:graphicData uri="http://schemas.openxmlformats.org/presentationml/2006/ole">
            <p:oleObj spid="_x0000_s81927" name="Equation" r:id="rId5" imgW="1130040" imgH="457200" progId="Equation.3">
              <p:embed/>
            </p:oleObj>
          </a:graphicData>
        </a:graphic>
      </p:graphicFrame>
      <p:sp>
        <p:nvSpPr>
          <p:cNvPr id="14" name="Rectangle 13"/>
          <p:cNvSpPr>
            <a:spLocks noChangeArrowheads="1"/>
          </p:cNvSpPr>
          <p:nvPr/>
        </p:nvSpPr>
        <p:spPr bwMode="auto">
          <a:xfrm rot="16200000">
            <a:off x="5803900" y="2757462"/>
            <a:ext cx="6383338" cy="296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sr-Latn-C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r-HR" sz="2000" baseline="-25000" dirty="0">
                <a:solidFill>
                  <a:schemeClr val="bg1">
                    <a:lumMod val="75000"/>
                  </a:schemeClr>
                </a:solidFill>
                <a:latin typeface="+mn-lt"/>
              </a:rPr>
              <a:t>             Izv. prof. dr. sc. Rajka Jurdana Šepić     FIZIKA 1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214414" y="2500306"/>
            <a:ext cx="680763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3200" b="1" dirty="0" smtClean="0">
                <a:solidFill>
                  <a:srgbClr val="C00000"/>
                </a:solidFill>
              </a:rPr>
              <a:t>OSNOVNI  TERMODINAMIČKI  PROCESI</a:t>
            </a:r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 rot="16200000">
            <a:off x="5803900" y="2757462"/>
            <a:ext cx="6383338" cy="296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sr-Latn-C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r-HR" sz="2000" baseline="-25000" dirty="0">
                <a:solidFill>
                  <a:schemeClr val="bg1">
                    <a:lumMod val="75000"/>
                  </a:schemeClr>
                </a:solidFill>
                <a:latin typeface="+mn-lt"/>
              </a:rPr>
              <a:t>             Izv. prof. dr. sc. Rajka Jurdana Šepić     FIZIKA 1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1285860"/>
            <a:ext cx="3643338" cy="42247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2" name="Group 21"/>
          <p:cNvGrpSpPr/>
          <p:nvPr/>
        </p:nvGrpSpPr>
        <p:grpSpPr>
          <a:xfrm>
            <a:off x="285720" y="1714488"/>
            <a:ext cx="5143536" cy="3857652"/>
            <a:chOff x="2643174" y="1714488"/>
            <a:chExt cx="5143536" cy="3857652"/>
          </a:xfrm>
        </p:grpSpPr>
        <p:sp>
          <p:nvSpPr>
            <p:cNvPr id="4" name="Rectangle 3"/>
            <p:cNvSpPr/>
            <p:nvPr/>
          </p:nvSpPr>
          <p:spPr>
            <a:xfrm>
              <a:off x="2643174" y="5143512"/>
              <a:ext cx="2357454" cy="42862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hr-HR" dirty="0" smtClean="0"/>
                <a:t>O</a:t>
              </a:r>
              <a:endParaRPr lang="hr-HR" dirty="0"/>
            </a:p>
          </p:txBody>
        </p:sp>
        <p:sp>
          <p:nvSpPr>
            <p:cNvPr id="5" name="Rectangle 4"/>
            <p:cNvSpPr/>
            <p:nvPr/>
          </p:nvSpPr>
          <p:spPr>
            <a:xfrm>
              <a:off x="4143372" y="2214554"/>
              <a:ext cx="2357454" cy="42862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r-HR"/>
            </a:p>
          </p:txBody>
        </p:sp>
        <p:sp>
          <p:nvSpPr>
            <p:cNvPr id="6" name="Rectangle 5"/>
            <p:cNvSpPr/>
            <p:nvPr/>
          </p:nvSpPr>
          <p:spPr>
            <a:xfrm>
              <a:off x="3929058" y="3929066"/>
              <a:ext cx="1500198" cy="571504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r-HR"/>
            </a:p>
          </p:txBody>
        </p:sp>
        <p:cxnSp>
          <p:nvCxnSpPr>
            <p:cNvPr id="8" name="Straight Connector 7"/>
            <p:cNvCxnSpPr/>
            <p:nvPr/>
          </p:nvCxnSpPr>
          <p:spPr>
            <a:xfrm rot="5400000">
              <a:off x="3000364" y="3000372"/>
              <a:ext cx="1857388" cy="1588"/>
            </a:xfrm>
            <a:prstGeom prst="line">
              <a:avLst/>
            </a:prstGeom>
            <a:ln w="508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11"/>
            <p:cNvSpPr/>
            <p:nvPr/>
          </p:nvSpPr>
          <p:spPr>
            <a:xfrm>
              <a:off x="4000496" y="1785926"/>
              <a:ext cx="2357454" cy="42862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r-HR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5429256" y="3500438"/>
              <a:ext cx="2357454" cy="42862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r-HR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3857620" y="1714488"/>
              <a:ext cx="31771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hr-HR" dirty="0" smtClean="0"/>
                <a:t>A</a:t>
              </a:r>
              <a:endParaRPr lang="hr-HR" dirty="0"/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5429256" y="3571876"/>
              <a:ext cx="30970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hr-HR" dirty="0" smtClean="0"/>
                <a:t>B</a:t>
              </a:r>
              <a:endParaRPr lang="hr-HR" dirty="0"/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3571868" y="3929066"/>
              <a:ext cx="30809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hr-HR" dirty="0" smtClean="0"/>
                <a:t>C</a:t>
              </a:r>
              <a:endParaRPr lang="hr-HR" dirty="0"/>
            </a:p>
          </p:txBody>
        </p:sp>
        <p:sp>
          <p:nvSpPr>
            <p:cNvPr id="18" name="TextBox 17"/>
            <p:cNvSpPr txBox="1"/>
            <p:nvPr/>
          </p:nvSpPr>
          <p:spPr>
            <a:xfrm rot="16200000">
              <a:off x="3300969" y="2771205"/>
              <a:ext cx="105400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hr-HR" dirty="0" smtClean="0">
                  <a:solidFill>
                    <a:srgbClr val="FF0000"/>
                  </a:solidFill>
                </a:rPr>
                <a:t>IZOHORA</a:t>
              </a:r>
              <a:endParaRPr lang="hr-HR" dirty="0">
                <a:solidFill>
                  <a:srgbClr val="FF0000"/>
                </a:solidFill>
              </a:endParaRPr>
            </a:p>
          </p:txBody>
        </p:sp>
      </p:grpSp>
      <p:sp>
        <p:nvSpPr>
          <p:cNvPr id="21" name="TextBox 20"/>
          <p:cNvSpPr txBox="1"/>
          <p:nvPr/>
        </p:nvSpPr>
        <p:spPr>
          <a:xfrm>
            <a:off x="5214942" y="0"/>
            <a:ext cx="38005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b="1" dirty="0" smtClean="0">
                <a:solidFill>
                  <a:srgbClr val="0070C0"/>
                </a:solidFill>
              </a:rPr>
              <a:t>OSNOVNI TERMODINAMIČKI PROCESI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7143768" y="3000372"/>
            <a:ext cx="111440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hr-HR" sz="2000" i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hr-HR" sz="2000" i="1" dirty="0" smtClean="0">
                <a:latin typeface="Times New Roman" pitchFamily="18" charset="0"/>
                <a:cs typeface="Times New Roman" pitchFamily="18" charset="0"/>
              </a:rPr>
              <a:t>đQ = dU</a:t>
            </a:r>
            <a:endParaRPr lang="hr-HR" sz="20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928662" y="571480"/>
            <a:ext cx="25449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2400" b="1" dirty="0" smtClean="0">
                <a:solidFill>
                  <a:srgbClr val="C00000"/>
                </a:solidFill>
              </a:rPr>
              <a:t>IZOHORNI PROCES</a:t>
            </a:r>
          </a:p>
        </p:txBody>
      </p:sp>
      <p:graphicFrame>
        <p:nvGraphicFramePr>
          <p:cNvPr id="82946" name="Object 5"/>
          <p:cNvGraphicFramePr>
            <a:graphicFrameLocks noChangeAspect="1"/>
          </p:cNvGraphicFramePr>
          <p:nvPr/>
        </p:nvGraphicFramePr>
        <p:xfrm>
          <a:off x="4071934" y="1500174"/>
          <a:ext cx="2452687" cy="327025"/>
        </p:xfrm>
        <a:graphic>
          <a:graphicData uri="http://schemas.openxmlformats.org/presentationml/2006/ole">
            <p:oleObj spid="_x0000_s82946" name="Equation" r:id="rId4" imgW="1523880" imgH="203040" progId="Equation.3">
              <p:embed/>
            </p:oleObj>
          </a:graphicData>
        </a:graphic>
      </p:graphicFrame>
      <p:graphicFrame>
        <p:nvGraphicFramePr>
          <p:cNvPr id="82947" name="Object 5"/>
          <p:cNvGraphicFramePr>
            <a:graphicFrameLocks noChangeAspect="1"/>
          </p:cNvGraphicFramePr>
          <p:nvPr/>
        </p:nvGraphicFramePr>
        <p:xfrm>
          <a:off x="5429256" y="2143116"/>
          <a:ext cx="1695450" cy="327025"/>
        </p:xfrm>
        <a:graphic>
          <a:graphicData uri="http://schemas.openxmlformats.org/presentationml/2006/ole">
            <p:oleObj spid="_x0000_s82947" name="Equation" r:id="rId5" imgW="1054080" imgH="203040" progId="Equation.3">
              <p:embed/>
            </p:oleObj>
          </a:graphicData>
        </a:graphic>
      </p:graphicFrame>
      <p:cxnSp>
        <p:nvCxnSpPr>
          <p:cNvPr id="20" name="Straight Arrow Connector 19"/>
          <p:cNvCxnSpPr/>
          <p:nvPr/>
        </p:nvCxnSpPr>
        <p:spPr>
          <a:xfrm rot="5400000">
            <a:off x="5857884" y="2000240"/>
            <a:ext cx="428628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82948" name="Object 4"/>
          <p:cNvGraphicFramePr>
            <a:graphicFrameLocks noChangeAspect="1"/>
          </p:cNvGraphicFramePr>
          <p:nvPr/>
        </p:nvGraphicFramePr>
        <p:xfrm>
          <a:off x="4429124" y="3357562"/>
          <a:ext cx="1554162" cy="327025"/>
        </p:xfrm>
        <a:graphic>
          <a:graphicData uri="http://schemas.openxmlformats.org/presentationml/2006/ole">
            <p:oleObj spid="_x0000_s82948" name="Equation" r:id="rId6" imgW="965160" imgH="203040" progId="Equation.3">
              <p:embed/>
            </p:oleObj>
          </a:graphicData>
        </a:graphic>
      </p:graphicFrame>
      <p:sp>
        <p:nvSpPr>
          <p:cNvPr id="22" name="TextBox 21"/>
          <p:cNvSpPr txBox="1"/>
          <p:nvPr/>
        </p:nvSpPr>
        <p:spPr>
          <a:xfrm>
            <a:off x="4000496" y="2857496"/>
            <a:ext cx="16531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dirty="0" smtClean="0"/>
              <a:t>Prvi zakon TDN:</a:t>
            </a:r>
            <a:endParaRPr lang="hr-HR" dirty="0"/>
          </a:p>
        </p:txBody>
      </p:sp>
      <p:cxnSp>
        <p:nvCxnSpPr>
          <p:cNvPr id="23" name="Straight Arrow Connector 22"/>
          <p:cNvCxnSpPr/>
          <p:nvPr/>
        </p:nvCxnSpPr>
        <p:spPr>
          <a:xfrm rot="5400000">
            <a:off x="5394331" y="2892421"/>
            <a:ext cx="785818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Right Arrow 25"/>
          <p:cNvSpPr/>
          <p:nvPr/>
        </p:nvSpPr>
        <p:spPr>
          <a:xfrm>
            <a:off x="6357950" y="3357562"/>
            <a:ext cx="428628" cy="28575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27" name="TextBox 26"/>
          <p:cNvSpPr txBox="1"/>
          <p:nvPr/>
        </p:nvSpPr>
        <p:spPr>
          <a:xfrm>
            <a:off x="6429388" y="4000504"/>
            <a:ext cx="258852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dirty="0" smtClean="0">
                <a:solidFill>
                  <a:srgbClr val="0070C0"/>
                </a:solidFill>
              </a:rPr>
              <a:t>Toplina koja ulazi u sustav</a:t>
            </a:r>
          </a:p>
          <a:p>
            <a:r>
              <a:rPr lang="hr-HR" dirty="0" smtClean="0">
                <a:solidFill>
                  <a:srgbClr val="0070C0"/>
                </a:solidFill>
              </a:rPr>
              <a:t>povećava  mu unutarnju </a:t>
            </a:r>
          </a:p>
          <a:p>
            <a:r>
              <a:rPr lang="hr-HR" dirty="0" smtClean="0">
                <a:solidFill>
                  <a:srgbClr val="0070C0"/>
                </a:solidFill>
              </a:rPr>
              <a:t>energiju</a:t>
            </a:r>
            <a:endParaRPr lang="hr-HR" dirty="0">
              <a:solidFill>
                <a:srgbClr val="0070C0"/>
              </a:solidFill>
            </a:endParaRPr>
          </a:p>
        </p:txBody>
      </p:sp>
      <p:sp>
        <p:nvSpPr>
          <p:cNvPr id="28" name="Down Arrow 27"/>
          <p:cNvSpPr/>
          <p:nvPr/>
        </p:nvSpPr>
        <p:spPr>
          <a:xfrm>
            <a:off x="7572396" y="4786322"/>
            <a:ext cx="142876" cy="28575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29" name="TextBox 28"/>
          <p:cNvSpPr txBox="1"/>
          <p:nvPr/>
        </p:nvSpPr>
        <p:spPr>
          <a:xfrm>
            <a:off x="6715140" y="5357826"/>
            <a:ext cx="171713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dirty="0" smtClean="0"/>
              <a:t>Povećanje </a:t>
            </a:r>
            <a:r>
              <a:rPr lang="hr-HR" sz="2000" i="1" dirty="0" smtClean="0">
                <a:latin typeface="Times New Roman" pitchFamily="18" charset="0"/>
                <a:cs typeface="Times New Roman" pitchFamily="18" charset="0"/>
              </a:rPr>
              <a:t>T </a:t>
            </a:r>
            <a:r>
              <a:rPr lang="hr-HR" sz="2000" dirty="0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hr-HR" sz="2000" i="1" dirty="0" smtClean="0">
                <a:latin typeface="Times New Roman" pitchFamily="18" charset="0"/>
                <a:cs typeface="Times New Roman" pitchFamily="18" charset="0"/>
              </a:rPr>
              <a:t> p </a:t>
            </a:r>
            <a:endParaRPr lang="hr-HR" sz="20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928662" y="5143512"/>
            <a:ext cx="301640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dirty="0" smtClean="0">
                <a:solidFill>
                  <a:srgbClr val="FF0000"/>
                </a:solidFill>
              </a:rPr>
              <a:t>Izohorni proces: C     A</a:t>
            </a:r>
          </a:p>
          <a:p>
            <a:r>
              <a:rPr lang="hr-HR" dirty="0" smtClean="0">
                <a:solidFill>
                  <a:srgbClr val="FF0000"/>
                </a:solidFill>
              </a:rPr>
              <a:t>Površina pod izohorom je nula</a:t>
            </a:r>
            <a:endParaRPr lang="hr-HR" dirty="0">
              <a:solidFill>
                <a:srgbClr val="FF0000"/>
              </a:solidFill>
            </a:endParaRPr>
          </a:p>
        </p:txBody>
      </p:sp>
      <p:graphicFrame>
        <p:nvGraphicFramePr>
          <p:cNvPr id="82949" name="Object 5"/>
          <p:cNvGraphicFramePr>
            <a:graphicFrameLocks noChangeAspect="1"/>
          </p:cNvGraphicFramePr>
          <p:nvPr/>
        </p:nvGraphicFramePr>
        <p:xfrm>
          <a:off x="857224" y="5786454"/>
          <a:ext cx="796925" cy="327025"/>
        </p:xfrm>
        <a:graphic>
          <a:graphicData uri="http://schemas.openxmlformats.org/presentationml/2006/ole">
            <p:oleObj spid="_x0000_s82949" name="Equation" r:id="rId7" imgW="495000" imgH="203040" progId="Equation.3">
              <p:embed/>
            </p:oleObj>
          </a:graphicData>
        </a:graphic>
      </p:graphicFrame>
      <p:cxnSp>
        <p:nvCxnSpPr>
          <p:cNvPr id="32" name="Straight Arrow Connector 31"/>
          <p:cNvCxnSpPr/>
          <p:nvPr/>
        </p:nvCxnSpPr>
        <p:spPr>
          <a:xfrm>
            <a:off x="2714612" y="5357826"/>
            <a:ext cx="214314" cy="1588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Rectangle 30"/>
          <p:cNvSpPr>
            <a:spLocks noChangeArrowheads="1"/>
          </p:cNvSpPr>
          <p:nvPr/>
        </p:nvSpPr>
        <p:spPr bwMode="auto">
          <a:xfrm rot="16200000">
            <a:off x="5803900" y="2757462"/>
            <a:ext cx="6383338" cy="296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sr-Latn-C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r-HR" sz="2000" baseline="-25000" dirty="0">
                <a:solidFill>
                  <a:schemeClr val="bg1">
                    <a:lumMod val="75000"/>
                  </a:schemeClr>
                </a:solidFill>
                <a:latin typeface="+mn-lt"/>
              </a:rPr>
              <a:t>             Izv. prof. dr. sc. Rajka Jurdana Šepić     FIZIKA 1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29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829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2" grpId="0"/>
      <p:bldP spid="26" grpId="0" animBg="1"/>
      <p:bldP spid="27" grpId="0"/>
      <p:bldP spid="28" grpId="0" animBg="1"/>
      <p:bldP spid="2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1285860"/>
            <a:ext cx="3643338" cy="42247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2" name="Group 21"/>
          <p:cNvGrpSpPr/>
          <p:nvPr/>
        </p:nvGrpSpPr>
        <p:grpSpPr>
          <a:xfrm>
            <a:off x="285720" y="1714488"/>
            <a:ext cx="5143536" cy="3857652"/>
            <a:chOff x="2643174" y="1714488"/>
            <a:chExt cx="5143536" cy="3857652"/>
          </a:xfrm>
        </p:grpSpPr>
        <p:sp>
          <p:nvSpPr>
            <p:cNvPr id="4" name="Rectangle 3"/>
            <p:cNvSpPr/>
            <p:nvPr/>
          </p:nvSpPr>
          <p:spPr>
            <a:xfrm>
              <a:off x="2643174" y="5143512"/>
              <a:ext cx="2357454" cy="42862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hr-HR" dirty="0" smtClean="0"/>
                <a:t>O</a:t>
              </a:r>
              <a:endParaRPr lang="hr-HR" dirty="0"/>
            </a:p>
          </p:txBody>
        </p:sp>
        <p:sp>
          <p:nvSpPr>
            <p:cNvPr id="5" name="Rectangle 4"/>
            <p:cNvSpPr/>
            <p:nvPr/>
          </p:nvSpPr>
          <p:spPr>
            <a:xfrm>
              <a:off x="4143372" y="2214554"/>
              <a:ext cx="2357454" cy="42862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r-HR"/>
            </a:p>
          </p:txBody>
        </p:sp>
        <p:sp>
          <p:nvSpPr>
            <p:cNvPr id="6" name="Rectangle 5"/>
            <p:cNvSpPr/>
            <p:nvPr/>
          </p:nvSpPr>
          <p:spPr>
            <a:xfrm>
              <a:off x="3929058" y="3929066"/>
              <a:ext cx="1500198" cy="571504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r-HR"/>
            </a:p>
          </p:txBody>
        </p:sp>
        <p:cxnSp>
          <p:nvCxnSpPr>
            <p:cNvPr id="9" name="Straight Connector 8"/>
            <p:cNvCxnSpPr/>
            <p:nvPr/>
          </p:nvCxnSpPr>
          <p:spPr>
            <a:xfrm rot="10800000">
              <a:off x="3929058" y="3929066"/>
              <a:ext cx="1500198" cy="1588"/>
            </a:xfrm>
            <a:prstGeom prst="line">
              <a:avLst/>
            </a:prstGeom>
            <a:ln w="50800">
              <a:solidFill>
                <a:srgbClr val="FFFF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11"/>
            <p:cNvSpPr/>
            <p:nvPr/>
          </p:nvSpPr>
          <p:spPr>
            <a:xfrm>
              <a:off x="4000496" y="1785926"/>
              <a:ext cx="2357454" cy="42862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r-HR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5429256" y="3500438"/>
              <a:ext cx="2357454" cy="42862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r-HR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3857620" y="1714488"/>
              <a:ext cx="31771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hr-HR" dirty="0" smtClean="0"/>
                <a:t>A</a:t>
              </a:r>
              <a:endParaRPr lang="hr-HR" dirty="0"/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5429256" y="3571876"/>
              <a:ext cx="30970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hr-HR" dirty="0" smtClean="0"/>
                <a:t>B</a:t>
              </a:r>
              <a:endParaRPr lang="hr-HR" dirty="0"/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3571868" y="3929066"/>
              <a:ext cx="30809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hr-HR" dirty="0" smtClean="0"/>
                <a:t>C</a:t>
              </a:r>
              <a:endParaRPr lang="hr-HR" dirty="0"/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4214810" y="3929066"/>
              <a:ext cx="104464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hr-HR" b="1" dirty="0" smtClean="0">
                  <a:solidFill>
                    <a:srgbClr val="FFFF00"/>
                  </a:solidFill>
                </a:rPr>
                <a:t>IZOBARA</a:t>
              </a:r>
              <a:endParaRPr lang="hr-HR" b="1" dirty="0">
                <a:solidFill>
                  <a:srgbClr val="FFFF00"/>
                </a:solidFill>
              </a:endParaRPr>
            </a:p>
          </p:txBody>
        </p:sp>
      </p:grpSp>
      <p:sp>
        <p:nvSpPr>
          <p:cNvPr id="21" name="TextBox 20"/>
          <p:cNvSpPr txBox="1"/>
          <p:nvPr/>
        </p:nvSpPr>
        <p:spPr>
          <a:xfrm>
            <a:off x="857224" y="571480"/>
            <a:ext cx="249869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2400" b="1" dirty="0" smtClean="0">
                <a:solidFill>
                  <a:srgbClr val="C00000"/>
                </a:solidFill>
              </a:rPr>
              <a:t>IZOBARNI PROCES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4071934" y="3500438"/>
            <a:ext cx="28051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dirty="0" smtClean="0"/>
              <a:t>Vrijedi Gay-Lussacov zakon: </a:t>
            </a:r>
            <a:endParaRPr lang="hr-HR" dirty="0"/>
          </a:p>
        </p:txBody>
      </p:sp>
      <p:sp>
        <p:nvSpPr>
          <p:cNvPr id="17" name="TextBox 16"/>
          <p:cNvSpPr txBox="1"/>
          <p:nvPr/>
        </p:nvSpPr>
        <p:spPr>
          <a:xfrm>
            <a:off x="5214942" y="0"/>
            <a:ext cx="38005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b="1" dirty="0" smtClean="0">
                <a:solidFill>
                  <a:srgbClr val="0070C0"/>
                </a:solidFill>
              </a:rPr>
              <a:t>OSNOVNI TERMODINAMIČKI PROCESI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928662" y="5143512"/>
            <a:ext cx="232230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dirty="0" smtClean="0">
                <a:solidFill>
                  <a:srgbClr val="0070C0"/>
                </a:solidFill>
              </a:rPr>
              <a:t>Izobarni  proces: C     B</a:t>
            </a:r>
          </a:p>
          <a:p>
            <a:r>
              <a:rPr lang="hr-HR" dirty="0" smtClean="0">
                <a:solidFill>
                  <a:srgbClr val="0070C0"/>
                </a:solidFill>
              </a:rPr>
              <a:t>Površina pod izobarom</a:t>
            </a:r>
            <a:endParaRPr lang="hr-HR" dirty="0">
              <a:solidFill>
                <a:srgbClr val="0070C0"/>
              </a:solidFill>
            </a:endParaRPr>
          </a:p>
        </p:txBody>
      </p:sp>
      <p:cxnSp>
        <p:nvCxnSpPr>
          <p:cNvPr id="23" name="Straight Arrow Connector 22"/>
          <p:cNvCxnSpPr/>
          <p:nvPr/>
        </p:nvCxnSpPr>
        <p:spPr>
          <a:xfrm>
            <a:off x="2714612" y="5357826"/>
            <a:ext cx="214314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/>
          <p:cNvSpPr/>
          <p:nvPr/>
        </p:nvSpPr>
        <p:spPr>
          <a:xfrm>
            <a:off x="3286116" y="5500702"/>
            <a:ext cx="285752" cy="214314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graphicFrame>
        <p:nvGraphicFramePr>
          <p:cNvPr id="83971" name="Object 3"/>
          <p:cNvGraphicFramePr>
            <a:graphicFrameLocks noChangeAspect="1"/>
          </p:cNvGraphicFramePr>
          <p:nvPr/>
        </p:nvGraphicFramePr>
        <p:xfrm>
          <a:off x="4214810" y="1928802"/>
          <a:ext cx="3849688" cy="901700"/>
        </p:xfrm>
        <a:graphic>
          <a:graphicData uri="http://schemas.openxmlformats.org/presentationml/2006/ole">
            <p:oleObj spid="_x0000_s83971" name="Equation" r:id="rId4" imgW="2120760" imgH="495000" progId="Equation.3">
              <p:embed/>
            </p:oleObj>
          </a:graphicData>
        </a:graphic>
      </p:graphicFrame>
      <p:graphicFrame>
        <p:nvGraphicFramePr>
          <p:cNvPr id="83972" name="Object 5"/>
          <p:cNvGraphicFramePr>
            <a:graphicFrameLocks noChangeAspect="1"/>
          </p:cNvGraphicFramePr>
          <p:nvPr/>
        </p:nvGraphicFramePr>
        <p:xfrm>
          <a:off x="5214942" y="1214422"/>
          <a:ext cx="1568766" cy="398478"/>
        </p:xfrm>
        <a:graphic>
          <a:graphicData uri="http://schemas.openxmlformats.org/presentationml/2006/ole">
            <p:oleObj spid="_x0000_s83972" name="Equation" r:id="rId5" imgW="799920" imgH="203040" progId="Equation.3">
              <p:embed/>
            </p:oleObj>
          </a:graphicData>
        </a:graphic>
      </p:graphicFrame>
      <p:cxnSp>
        <p:nvCxnSpPr>
          <p:cNvPr id="26" name="Straight Arrow Connector 25"/>
          <p:cNvCxnSpPr/>
          <p:nvPr/>
        </p:nvCxnSpPr>
        <p:spPr>
          <a:xfrm rot="5400000">
            <a:off x="5393537" y="1964521"/>
            <a:ext cx="500066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83973" name="Object 5"/>
          <p:cNvGraphicFramePr>
            <a:graphicFrameLocks noChangeAspect="1"/>
          </p:cNvGraphicFramePr>
          <p:nvPr/>
        </p:nvGraphicFramePr>
        <p:xfrm>
          <a:off x="7000892" y="3214686"/>
          <a:ext cx="1100148" cy="760200"/>
        </p:xfrm>
        <a:graphic>
          <a:graphicData uri="http://schemas.openxmlformats.org/presentationml/2006/ole">
            <p:oleObj spid="_x0000_s83973" name="Equation" r:id="rId6" imgW="583920" imgH="444240" progId="Equation.3">
              <p:embed/>
            </p:oleObj>
          </a:graphicData>
        </a:graphic>
      </p:graphicFrame>
      <p:sp>
        <p:nvSpPr>
          <p:cNvPr id="27" name="Down Arrow 26"/>
          <p:cNvSpPr/>
          <p:nvPr/>
        </p:nvSpPr>
        <p:spPr>
          <a:xfrm>
            <a:off x="7358082" y="3929066"/>
            <a:ext cx="214314" cy="28575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28" name="TextBox 27"/>
          <p:cNvSpPr txBox="1"/>
          <p:nvPr/>
        </p:nvSpPr>
        <p:spPr>
          <a:xfrm>
            <a:off x="6858016" y="4143380"/>
            <a:ext cx="13147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dirty="0" smtClean="0"/>
              <a:t>Mijenja se </a:t>
            </a:r>
            <a:r>
              <a:rPr lang="hr-HR" i="1" dirty="0" smtClean="0"/>
              <a:t>T</a:t>
            </a:r>
            <a:endParaRPr lang="hr-HR" i="1" dirty="0"/>
          </a:p>
        </p:txBody>
      </p:sp>
      <p:sp>
        <p:nvSpPr>
          <p:cNvPr id="30" name="Down Arrow 29"/>
          <p:cNvSpPr/>
          <p:nvPr/>
        </p:nvSpPr>
        <p:spPr>
          <a:xfrm>
            <a:off x="7358082" y="4572008"/>
            <a:ext cx="214314" cy="28575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31" name="TextBox 30"/>
          <p:cNvSpPr txBox="1"/>
          <p:nvPr/>
        </p:nvSpPr>
        <p:spPr>
          <a:xfrm>
            <a:off x="6858016" y="4786322"/>
            <a:ext cx="13500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dirty="0" smtClean="0"/>
              <a:t>Mijenja se </a:t>
            </a:r>
            <a:r>
              <a:rPr lang="hr-HR" i="1" dirty="0" smtClean="0"/>
              <a:t>U</a:t>
            </a:r>
            <a:endParaRPr lang="hr-HR" i="1" dirty="0"/>
          </a:p>
        </p:txBody>
      </p:sp>
      <p:sp>
        <p:nvSpPr>
          <p:cNvPr id="32" name="Down Arrow 31"/>
          <p:cNvSpPr/>
          <p:nvPr/>
        </p:nvSpPr>
        <p:spPr>
          <a:xfrm>
            <a:off x="7358082" y="5143512"/>
            <a:ext cx="214314" cy="28575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graphicFrame>
        <p:nvGraphicFramePr>
          <p:cNvPr id="83974" name="Object 6"/>
          <p:cNvGraphicFramePr>
            <a:graphicFrameLocks noChangeAspect="1"/>
          </p:cNvGraphicFramePr>
          <p:nvPr/>
        </p:nvGraphicFramePr>
        <p:xfrm>
          <a:off x="6786578" y="5429264"/>
          <a:ext cx="1287463" cy="327025"/>
        </p:xfrm>
        <a:graphic>
          <a:graphicData uri="http://schemas.openxmlformats.org/presentationml/2006/ole">
            <p:oleObj spid="_x0000_s83974" name="Equation" r:id="rId7" imgW="799920" imgH="203040" progId="Equation.3">
              <p:embed/>
            </p:oleObj>
          </a:graphicData>
        </a:graphic>
      </p:graphicFrame>
      <p:graphicFrame>
        <p:nvGraphicFramePr>
          <p:cNvPr id="83975" name="Object 10"/>
          <p:cNvGraphicFramePr>
            <a:graphicFrameLocks noChangeAspect="1"/>
          </p:cNvGraphicFramePr>
          <p:nvPr/>
        </p:nvGraphicFramePr>
        <p:xfrm>
          <a:off x="5643570" y="5929330"/>
          <a:ext cx="3225800" cy="676275"/>
        </p:xfrm>
        <a:graphic>
          <a:graphicData uri="http://schemas.openxmlformats.org/presentationml/2006/ole">
            <p:oleObj spid="_x0000_s83975" name="Equation" r:id="rId8" imgW="1879560" imgH="393480" progId="Equation.3">
              <p:embed/>
            </p:oleObj>
          </a:graphicData>
        </a:graphic>
      </p:graphicFrame>
      <p:cxnSp>
        <p:nvCxnSpPr>
          <p:cNvPr id="35" name="Straight Arrow Connector 34"/>
          <p:cNvCxnSpPr/>
          <p:nvPr/>
        </p:nvCxnSpPr>
        <p:spPr>
          <a:xfrm rot="16200000" flipH="1">
            <a:off x="7929586" y="5857892"/>
            <a:ext cx="214314" cy="7143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Arrow Connector 36"/>
          <p:cNvCxnSpPr/>
          <p:nvPr/>
        </p:nvCxnSpPr>
        <p:spPr>
          <a:xfrm rot="5400000">
            <a:off x="7143768" y="5786454"/>
            <a:ext cx="214314" cy="21431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Rectangle 32"/>
          <p:cNvSpPr>
            <a:spLocks noChangeArrowheads="1"/>
          </p:cNvSpPr>
          <p:nvPr/>
        </p:nvSpPr>
        <p:spPr bwMode="auto">
          <a:xfrm rot="16200000">
            <a:off x="5803900" y="2757462"/>
            <a:ext cx="6383338" cy="296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sr-Latn-C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r-HR" sz="2000" baseline="-25000" dirty="0">
                <a:solidFill>
                  <a:schemeClr val="bg1">
                    <a:lumMod val="75000"/>
                  </a:schemeClr>
                </a:solidFill>
                <a:latin typeface="+mn-lt"/>
              </a:rPr>
              <a:t>             Izv. prof. dr. sc. Rajka Jurdana Šepić     FIZIKA 1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39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83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3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3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839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839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7" grpId="0" animBg="1"/>
      <p:bldP spid="28" grpId="0"/>
      <p:bldP spid="30" grpId="0" animBg="1"/>
      <p:bldP spid="31" grpId="0"/>
      <p:bldP spid="32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1285860"/>
            <a:ext cx="3643338" cy="42247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2" name="Group 21"/>
          <p:cNvGrpSpPr/>
          <p:nvPr/>
        </p:nvGrpSpPr>
        <p:grpSpPr>
          <a:xfrm>
            <a:off x="285720" y="1714488"/>
            <a:ext cx="5143536" cy="3857652"/>
            <a:chOff x="2643174" y="1714488"/>
            <a:chExt cx="5143536" cy="3857652"/>
          </a:xfrm>
        </p:grpSpPr>
        <p:sp>
          <p:nvSpPr>
            <p:cNvPr id="4" name="Rectangle 3"/>
            <p:cNvSpPr/>
            <p:nvPr/>
          </p:nvSpPr>
          <p:spPr>
            <a:xfrm>
              <a:off x="2643174" y="5143512"/>
              <a:ext cx="2357454" cy="42862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hr-HR" dirty="0" smtClean="0"/>
                <a:t>O</a:t>
              </a:r>
              <a:endParaRPr lang="hr-HR" dirty="0"/>
            </a:p>
          </p:txBody>
        </p:sp>
        <p:sp>
          <p:nvSpPr>
            <p:cNvPr id="5" name="Rectangle 4"/>
            <p:cNvSpPr/>
            <p:nvPr/>
          </p:nvSpPr>
          <p:spPr>
            <a:xfrm>
              <a:off x="4143372" y="2214554"/>
              <a:ext cx="2357454" cy="42862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r-HR" dirty="0"/>
            </a:p>
          </p:txBody>
        </p:sp>
        <p:sp>
          <p:nvSpPr>
            <p:cNvPr id="6" name="Rectangle 5"/>
            <p:cNvSpPr/>
            <p:nvPr/>
          </p:nvSpPr>
          <p:spPr>
            <a:xfrm>
              <a:off x="3929058" y="3929066"/>
              <a:ext cx="1500198" cy="571504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r-HR"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4000496" y="1785926"/>
              <a:ext cx="2357454" cy="42862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r-HR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5429256" y="3500438"/>
              <a:ext cx="2357454" cy="42862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r-HR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3857620" y="1714488"/>
              <a:ext cx="31771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hr-HR" dirty="0" smtClean="0"/>
                <a:t>A</a:t>
              </a:r>
              <a:endParaRPr lang="hr-HR" dirty="0"/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5429256" y="3571876"/>
              <a:ext cx="30970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hr-HR" dirty="0" smtClean="0"/>
                <a:t>B</a:t>
              </a:r>
              <a:endParaRPr lang="hr-HR" dirty="0"/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3571868" y="3929066"/>
              <a:ext cx="30809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hr-HR" dirty="0" smtClean="0"/>
                <a:t>C</a:t>
              </a:r>
              <a:endParaRPr lang="hr-HR" dirty="0"/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4143372" y="2285992"/>
              <a:ext cx="120052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hr-HR" b="1" dirty="0" smtClean="0">
                  <a:solidFill>
                    <a:srgbClr val="00B050"/>
                  </a:solidFill>
                </a:rPr>
                <a:t>IZOTERMA</a:t>
              </a:r>
              <a:endParaRPr lang="hr-HR" b="1" dirty="0">
                <a:solidFill>
                  <a:srgbClr val="00B050"/>
                </a:solidFill>
              </a:endParaRPr>
            </a:p>
          </p:txBody>
        </p:sp>
      </p:grpSp>
      <p:sp>
        <p:nvSpPr>
          <p:cNvPr id="21" name="TextBox 20"/>
          <p:cNvSpPr txBox="1"/>
          <p:nvPr/>
        </p:nvSpPr>
        <p:spPr>
          <a:xfrm>
            <a:off x="428596" y="642918"/>
            <a:ext cx="270817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2400" b="1" dirty="0" smtClean="0">
                <a:solidFill>
                  <a:srgbClr val="C00000"/>
                </a:solidFill>
              </a:rPr>
              <a:t>IZOTERMNI PROCES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214942" y="0"/>
            <a:ext cx="38005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b="1" dirty="0" smtClean="0">
                <a:solidFill>
                  <a:srgbClr val="0070C0"/>
                </a:solidFill>
              </a:rPr>
              <a:t>OSNOVNI TERMODINAMIČKI PROCESI</a:t>
            </a:r>
          </a:p>
        </p:txBody>
      </p:sp>
      <p:sp>
        <p:nvSpPr>
          <p:cNvPr id="19" name="Arc 18"/>
          <p:cNvSpPr/>
          <p:nvPr/>
        </p:nvSpPr>
        <p:spPr>
          <a:xfrm rot="10800000">
            <a:off x="1571604" y="-357214"/>
            <a:ext cx="4014840" cy="4357718"/>
          </a:xfrm>
          <a:prstGeom prst="arc">
            <a:avLst>
              <a:gd name="adj1" fmla="val 17049539"/>
              <a:gd name="adj2" fmla="val 21154139"/>
            </a:avLst>
          </a:prstGeom>
          <a:ln w="4762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hr-HR" dirty="0"/>
          </a:p>
        </p:txBody>
      </p:sp>
      <p:sp>
        <p:nvSpPr>
          <p:cNvPr id="22" name="TextBox 21"/>
          <p:cNvSpPr txBox="1"/>
          <p:nvPr/>
        </p:nvSpPr>
        <p:spPr>
          <a:xfrm>
            <a:off x="500034" y="5143512"/>
            <a:ext cx="246779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dirty="0" smtClean="0">
                <a:solidFill>
                  <a:srgbClr val="008E40"/>
                </a:solidFill>
              </a:rPr>
              <a:t>Izotermni  proces: A     B</a:t>
            </a:r>
          </a:p>
          <a:p>
            <a:r>
              <a:rPr lang="hr-HR" dirty="0" smtClean="0">
                <a:solidFill>
                  <a:srgbClr val="008E40"/>
                </a:solidFill>
              </a:rPr>
              <a:t>Površina pod izotermom</a:t>
            </a:r>
            <a:endParaRPr lang="hr-HR" dirty="0">
              <a:solidFill>
                <a:srgbClr val="008E40"/>
              </a:solidFill>
            </a:endParaRPr>
          </a:p>
        </p:txBody>
      </p:sp>
      <p:cxnSp>
        <p:nvCxnSpPr>
          <p:cNvPr id="23" name="Straight Arrow Connector 22"/>
          <p:cNvCxnSpPr/>
          <p:nvPr/>
        </p:nvCxnSpPr>
        <p:spPr>
          <a:xfrm>
            <a:off x="2500298" y="5357826"/>
            <a:ext cx="214314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/>
          <p:cNvSpPr/>
          <p:nvPr/>
        </p:nvSpPr>
        <p:spPr>
          <a:xfrm>
            <a:off x="3000364" y="5715015"/>
            <a:ext cx="285752" cy="142877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>
              <a:solidFill>
                <a:srgbClr val="008E40"/>
              </a:solidFill>
            </a:endParaRPr>
          </a:p>
        </p:txBody>
      </p:sp>
      <p:sp>
        <p:nvSpPr>
          <p:cNvPr id="25" name="Freeform 24"/>
          <p:cNvSpPr/>
          <p:nvPr/>
        </p:nvSpPr>
        <p:spPr>
          <a:xfrm>
            <a:off x="3000364" y="5429264"/>
            <a:ext cx="285752" cy="321825"/>
          </a:xfrm>
          <a:custGeom>
            <a:avLst/>
            <a:gdLst>
              <a:gd name="connsiteX0" fmla="*/ 0 w 261258"/>
              <a:gd name="connsiteY0" fmla="*/ 261257 h 261257"/>
              <a:gd name="connsiteX1" fmla="*/ 0 w 261258"/>
              <a:gd name="connsiteY1" fmla="*/ 0 h 261257"/>
              <a:gd name="connsiteX2" fmla="*/ 76200 w 261258"/>
              <a:gd name="connsiteY2" fmla="*/ 87085 h 261257"/>
              <a:gd name="connsiteX3" fmla="*/ 163286 w 261258"/>
              <a:gd name="connsiteY3" fmla="*/ 185057 h 261257"/>
              <a:gd name="connsiteX4" fmla="*/ 217715 w 261258"/>
              <a:gd name="connsiteY4" fmla="*/ 217714 h 261257"/>
              <a:gd name="connsiteX5" fmla="*/ 261258 w 261258"/>
              <a:gd name="connsiteY5" fmla="*/ 261257 h 261257"/>
              <a:gd name="connsiteX6" fmla="*/ 261258 w 261258"/>
              <a:gd name="connsiteY6" fmla="*/ 261257 h 261257"/>
              <a:gd name="connsiteX7" fmla="*/ 0 w 261258"/>
              <a:gd name="connsiteY7" fmla="*/ 261257 h 2612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61258" h="261257">
                <a:moveTo>
                  <a:pt x="0" y="261257"/>
                </a:moveTo>
                <a:lnTo>
                  <a:pt x="0" y="0"/>
                </a:lnTo>
                <a:lnTo>
                  <a:pt x="76200" y="87085"/>
                </a:lnTo>
                <a:lnTo>
                  <a:pt x="163286" y="185057"/>
                </a:lnTo>
                <a:lnTo>
                  <a:pt x="217715" y="217714"/>
                </a:lnTo>
                <a:lnTo>
                  <a:pt x="261258" y="261257"/>
                </a:lnTo>
                <a:lnTo>
                  <a:pt x="261258" y="261257"/>
                </a:lnTo>
                <a:lnTo>
                  <a:pt x="0" y="261257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graphicFrame>
        <p:nvGraphicFramePr>
          <p:cNvPr id="84994" name="Object 5"/>
          <p:cNvGraphicFramePr>
            <a:graphicFrameLocks noChangeAspect="1"/>
          </p:cNvGraphicFramePr>
          <p:nvPr/>
        </p:nvGraphicFramePr>
        <p:xfrm>
          <a:off x="6000760" y="857232"/>
          <a:ext cx="1500198" cy="387396"/>
        </p:xfrm>
        <a:graphic>
          <a:graphicData uri="http://schemas.openxmlformats.org/presentationml/2006/ole">
            <p:oleObj spid="_x0000_s84994" name="Equation" r:id="rId4" imgW="787320" imgH="203040" progId="Equation.3">
              <p:embed/>
            </p:oleObj>
          </a:graphicData>
        </a:graphic>
      </p:graphicFrame>
      <p:graphicFrame>
        <p:nvGraphicFramePr>
          <p:cNvPr id="84995" name="Object 6"/>
          <p:cNvGraphicFramePr>
            <a:graphicFrameLocks noChangeAspect="1"/>
          </p:cNvGraphicFramePr>
          <p:nvPr/>
        </p:nvGraphicFramePr>
        <p:xfrm>
          <a:off x="5929323" y="1485657"/>
          <a:ext cx="1428760" cy="341542"/>
        </p:xfrm>
        <a:graphic>
          <a:graphicData uri="http://schemas.openxmlformats.org/presentationml/2006/ole">
            <p:oleObj spid="_x0000_s84995" name="Equation" r:id="rId5" imgW="850680" imgH="203040" progId="Equation.3">
              <p:embed/>
            </p:oleObj>
          </a:graphicData>
        </a:graphic>
      </p:graphicFrame>
      <p:sp>
        <p:nvSpPr>
          <p:cNvPr id="26" name="TextBox 25"/>
          <p:cNvSpPr txBox="1"/>
          <p:nvPr/>
        </p:nvSpPr>
        <p:spPr>
          <a:xfrm>
            <a:off x="3500430" y="1428736"/>
            <a:ext cx="23609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dirty="0" smtClean="0"/>
              <a:t>Jednadžba stanja plina:</a:t>
            </a:r>
            <a:endParaRPr lang="hr-HR" dirty="0"/>
          </a:p>
        </p:txBody>
      </p:sp>
      <p:sp>
        <p:nvSpPr>
          <p:cNvPr id="27" name="Right Arrow 26"/>
          <p:cNvSpPr/>
          <p:nvPr/>
        </p:nvSpPr>
        <p:spPr>
          <a:xfrm>
            <a:off x="7286644" y="1571612"/>
            <a:ext cx="214314" cy="21431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graphicFrame>
        <p:nvGraphicFramePr>
          <p:cNvPr id="84996" name="Object 6"/>
          <p:cNvGraphicFramePr>
            <a:graphicFrameLocks noChangeAspect="1"/>
          </p:cNvGraphicFramePr>
          <p:nvPr/>
        </p:nvGraphicFramePr>
        <p:xfrm>
          <a:off x="7786710" y="1285860"/>
          <a:ext cx="1236663" cy="661987"/>
        </p:xfrm>
        <a:graphic>
          <a:graphicData uri="http://schemas.openxmlformats.org/presentationml/2006/ole">
            <p:oleObj spid="_x0000_s84996" name="Equation" r:id="rId6" imgW="736560" imgH="393480" progId="Equation.3">
              <p:embed/>
            </p:oleObj>
          </a:graphicData>
        </a:graphic>
      </p:graphicFrame>
      <p:sp>
        <p:nvSpPr>
          <p:cNvPr id="28" name="TextBox 27"/>
          <p:cNvSpPr txBox="1"/>
          <p:nvPr/>
        </p:nvSpPr>
        <p:spPr>
          <a:xfrm>
            <a:off x="3571868" y="2285992"/>
            <a:ext cx="8274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dirty="0" smtClean="0"/>
              <a:t>Rad je:</a:t>
            </a:r>
            <a:endParaRPr lang="hr-HR" dirty="0"/>
          </a:p>
        </p:txBody>
      </p:sp>
      <p:graphicFrame>
        <p:nvGraphicFramePr>
          <p:cNvPr id="84997" name="Object 5"/>
          <p:cNvGraphicFramePr>
            <a:graphicFrameLocks noChangeAspect="1"/>
          </p:cNvGraphicFramePr>
          <p:nvPr/>
        </p:nvGraphicFramePr>
        <p:xfrm>
          <a:off x="4071934" y="2571744"/>
          <a:ext cx="4948051" cy="857256"/>
        </p:xfrm>
        <a:graphic>
          <a:graphicData uri="http://schemas.openxmlformats.org/presentationml/2006/ole">
            <p:oleObj spid="_x0000_s84997" name="Equation" r:id="rId7" imgW="2412720" imgH="495000" progId="Equation.3">
              <p:embed/>
            </p:oleObj>
          </a:graphicData>
        </a:graphic>
      </p:graphicFrame>
      <p:cxnSp>
        <p:nvCxnSpPr>
          <p:cNvPr id="30" name="Straight Arrow Connector 29"/>
          <p:cNvCxnSpPr/>
          <p:nvPr/>
        </p:nvCxnSpPr>
        <p:spPr>
          <a:xfrm rot="10800000" flipV="1">
            <a:off x="5072066" y="1785926"/>
            <a:ext cx="2714644" cy="10001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84998" name="Object 6"/>
          <p:cNvGraphicFramePr>
            <a:graphicFrameLocks noChangeAspect="1"/>
          </p:cNvGraphicFramePr>
          <p:nvPr/>
        </p:nvGraphicFramePr>
        <p:xfrm>
          <a:off x="4429124" y="3357562"/>
          <a:ext cx="4038600" cy="744538"/>
        </p:xfrm>
        <a:graphic>
          <a:graphicData uri="http://schemas.openxmlformats.org/presentationml/2006/ole">
            <p:oleObj spid="_x0000_s84998" name="Equation" r:id="rId8" imgW="1968480" imgH="431640" progId="Equation.3">
              <p:embed/>
            </p:oleObj>
          </a:graphicData>
        </a:graphic>
      </p:graphicFrame>
      <p:sp>
        <p:nvSpPr>
          <p:cNvPr id="32" name="TextBox 31"/>
          <p:cNvSpPr txBox="1"/>
          <p:nvPr/>
        </p:nvSpPr>
        <p:spPr>
          <a:xfrm>
            <a:off x="3929058" y="4071942"/>
            <a:ext cx="330930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dirty="0" smtClean="0"/>
              <a:t>Vrijedi Boyle-Mariotteov zakon: </a:t>
            </a:r>
          </a:p>
          <a:p>
            <a:endParaRPr lang="hr-HR" i="1" dirty="0" smtClean="0"/>
          </a:p>
          <a:p>
            <a:endParaRPr lang="hr-HR" dirty="0"/>
          </a:p>
        </p:txBody>
      </p:sp>
      <p:graphicFrame>
        <p:nvGraphicFramePr>
          <p:cNvPr id="33" name="Object 5"/>
          <p:cNvGraphicFramePr>
            <a:graphicFrameLocks noChangeAspect="1"/>
          </p:cNvGraphicFramePr>
          <p:nvPr/>
        </p:nvGraphicFramePr>
        <p:xfrm>
          <a:off x="7072330" y="4143380"/>
          <a:ext cx="1171575" cy="760413"/>
        </p:xfrm>
        <a:graphic>
          <a:graphicData uri="http://schemas.openxmlformats.org/presentationml/2006/ole">
            <p:oleObj spid="_x0000_s84999" name="Equation" r:id="rId9" imgW="622080" imgH="444240" progId="Equation.3">
              <p:embed/>
            </p:oleObj>
          </a:graphicData>
        </a:graphic>
      </p:graphicFrame>
      <p:sp>
        <p:nvSpPr>
          <p:cNvPr id="35" name="Oval 34"/>
          <p:cNvSpPr/>
          <p:nvPr/>
        </p:nvSpPr>
        <p:spPr>
          <a:xfrm>
            <a:off x="8001024" y="3286124"/>
            <a:ext cx="428628" cy="785818"/>
          </a:xfrm>
          <a:prstGeom prst="ellipse">
            <a:avLst/>
          </a:prstGeom>
          <a:solidFill>
            <a:schemeClr val="accent1">
              <a:alpha val="41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36" name="Oval 35"/>
          <p:cNvSpPr/>
          <p:nvPr/>
        </p:nvSpPr>
        <p:spPr>
          <a:xfrm>
            <a:off x="7000892" y="4071942"/>
            <a:ext cx="428628" cy="785818"/>
          </a:xfrm>
          <a:prstGeom prst="ellipse">
            <a:avLst/>
          </a:prstGeom>
          <a:solidFill>
            <a:schemeClr val="accent1">
              <a:alpha val="41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graphicFrame>
        <p:nvGraphicFramePr>
          <p:cNvPr id="85000" name="Object 8"/>
          <p:cNvGraphicFramePr>
            <a:graphicFrameLocks noChangeAspect="1"/>
          </p:cNvGraphicFramePr>
          <p:nvPr/>
        </p:nvGraphicFramePr>
        <p:xfrm>
          <a:off x="4143372" y="4714884"/>
          <a:ext cx="2033588" cy="744537"/>
        </p:xfrm>
        <a:graphic>
          <a:graphicData uri="http://schemas.openxmlformats.org/presentationml/2006/ole">
            <p:oleObj spid="_x0000_s85000" name="Equation" r:id="rId10" imgW="990360" imgH="431640" progId="Equation.3">
              <p:embed/>
            </p:oleObj>
          </a:graphicData>
        </a:graphic>
      </p:graphicFrame>
      <p:sp>
        <p:nvSpPr>
          <p:cNvPr id="38" name="Right Arrow 37"/>
          <p:cNvSpPr/>
          <p:nvPr/>
        </p:nvSpPr>
        <p:spPr>
          <a:xfrm>
            <a:off x="7286644" y="928670"/>
            <a:ext cx="214314" cy="21431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graphicFrame>
        <p:nvGraphicFramePr>
          <p:cNvPr id="85001" name="Object 5"/>
          <p:cNvGraphicFramePr>
            <a:graphicFrameLocks noChangeAspect="1"/>
          </p:cNvGraphicFramePr>
          <p:nvPr/>
        </p:nvGraphicFramePr>
        <p:xfrm>
          <a:off x="7620000" y="857250"/>
          <a:ext cx="1549400" cy="387350"/>
        </p:xfrm>
        <a:graphic>
          <a:graphicData uri="http://schemas.openxmlformats.org/presentationml/2006/ole">
            <p:oleObj spid="_x0000_s85001" name="Equation" r:id="rId11" imgW="812520" imgH="203040" progId="Equation.3">
              <p:embed/>
            </p:oleObj>
          </a:graphicData>
        </a:graphic>
      </p:graphicFrame>
      <p:graphicFrame>
        <p:nvGraphicFramePr>
          <p:cNvPr id="40" name="Object 4"/>
          <p:cNvGraphicFramePr>
            <a:graphicFrameLocks noChangeAspect="1"/>
          </p:cNvGraphicFramePr>
          <p:nvPr/>
        </p:nvGraphicFramePr>
        <p:xfrm>
          <a:off x="5357817" y="5643578"/>
          <a:ext cx="1570641" cy="398463"/>
        </p:xfrm>
        <a:graphic>
          <a:graphicData uri="http://schemas.openxmlformats.org/presentationml/2006/ole">
            <p:oleObj spid="_x0000_s85002" name="Equation" r:id="rId12" imgW="799920" imgH="203040" progId="Equation.3">
              <p:embed/>
            </p:oleObj>
          </a:graphicData>
        </a:graphic>
      </p:graphicFrame>
      <p:sp>
        <p:nvSpPr>
          <p:cNvPr id="41" name="TextBox 40"/>
          <p:cNvSpPr txBox="1"/>
          <p:nvPr/>
        </p:nvSpPr>
        <p:spPr>
          <a:xfrm>
            <a:off x="4071934" y="5643578"/>
            <a:ext cx="10807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dirty="0" smtClean="0"/>
              <a:t>1. z. TDN:</a:t>
            </a:r>
            <a:endParaRPr lang="hr-HR" dirty="0"/>
          </a:p>
        </p:txBody>
      </p:sp>
      <p:cxnSp>
        <p:nvCxnSpPr>
          <p:cNvPr id="43" name="Straight Arrow Connector 42"/>
          <p:cNvCxnSpPr/>
          <p:nvPr/>
        </p:nvCxnSpPr>
        <p:spPr>
          <a:xfrm rot="5400000">
            <a:off x="5857884" y="6143644"/>
            <a:ext cx="285752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xtBox 43"/>
          <p:cNvSpPr txBox="1"/>
          <p:nvPr/>
        </p:nvSpPr>
        <p:spPr>
          <a:xfrm>
            <a:off x="5857884" y="628652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dirty="0" smtClean="0"/>
              <a:t>0</a:t>
            </a:r>
            <a:endParaRPr lang="hr-HR" dirty="0"/>
          </a:p>
        </p:txBody>
      </p:sp>
      <p:graphicFrame>
        <p:nvGraphicFramePr>
          <p:cNvPr id="85003" name="Object 11"/>
          <p:cNvGraphicFramePr>
            <a:graphicFrameLocks noChangeAspect="1"/>
          </p:cNvGraphicFramePr>
          <p:nvPr/>
        </p:nvGraphicFramePr>
        <p:xfrm>
          <a:off x="7500958" y="5572140"/>
          <a:ext cx="872363" cy="398463"/>
        </p:xfrm>
        <a:graphic>
          <a:graphicData uri="http://schemas.openxmlformats.org/presentationml/2006/ole">
            <p:oleObj spid="_x0000_s85003" name="Equation" r:id="rId13" imgW="444240" imgH="203040" progId="Equation.3">
              <p:embed/>
            </p:oleObj>
          </a:graphicData>
        </a:graphic>
      </p:graphicFrame>
      <p:sp>
        <p:nvSpPr>
          <p:cNvPr id="46" name="Right Arrow 45"/>
          <p:cNvSpPr/>
          <p:nvPr/>
        </p:nvSpPr>
        <p:spPr>
          <a:xfrm>
            <a:off x="7000892" y="5715016"/>
            <a:ext cx="214314" cy="21431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47" name="TextBox 46"/>
          <p:cNvSpPr txBox="1"/>
          <p:nvPr/>
        </p:nvSpPr>
        <p:spPr>
          <a:xfrm>
            <a:off x="7358082" y="5934670"/>
            <a:ext cx="192879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dirty="0" smtClean="0">
                <a:solidFill>
                  <a:srgbClr val="00B050"/>
                </a:solidFill>
              </a:rPr>
              <a:t>Sva toplina se </a:t>
            </a:r>
          </a:p>
          <a:p>
            <a:r>
              <a:rPr lang="hr-HR" dirty="0" smtClean="0">
                <a:solidFill>
                  <a:srgbClr val="00B050"/>
                </a:solidFill>
              </a:rPr>
              <a:t>koristi za </a:t>
            </a:r>
          </a:p>
          <a:p>
            <a:r>
              <a:rPr lang="hr-HR" dirty="0" smtClean="0">
                <a:solidFill>
                  <a:srgbClr val="00B050"/>
                </a:solidFill>
              </a:rPr>
              <a:t>obavljanje  rada</a:t>
            </a:r>
            <a:endParaRPr lang="hr-HR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849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849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849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84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850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4" dur="500"/>
                                        <p:tgtEl>
                                          <p:spTgt spid="850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 animBg="1"/>
      <p:bldP spid="28" grpId="0"/>
      <p:bldP spid="32" grpId="0"/>
      <p:bldP spid="35" grpId="0" animBg="1"/>
      <p:bldP spid="36" grpId="0" animBg="1"/>
      <p:bldP spid="41" grpId="0"/>
      <p:bldP spid="44" grpId="0"/>
      <p:bldP spid="46" grpId="0" animBg="1"/>
      <p:bldP spid="4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1500174"/>
            <a:ext cx="3695700" cy="396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TextBox 2"/>
          <p:cNvSpPr txBox="1"/>
          <p:nvPr/>
        </p:nvSpPr>
        <p:spPr>
          <a:xfrm>
            <a:off x="571472" y="642918"/>
            <a:ext cx="29438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2400" b="1" dirty="0" smtClean="0">
                <a:solidFill>
                  <a:srgbClr val="C00000"/>
                </a:solidFill>
              </a:rPr>
              <a:t>ADIJABATSKI  PROCES</a:t>
            </a:r>
          </a:p>
        </p:txBody>
      </p:sp>
      <p:sp>
        <p:nvSpPr>
          <p:cNvPr id="4" name="Rectangle 3"/>
          <p:cNvSpPr/>
          <p:nvPr/>
        </p:nvSpPr>
        <p:spPr>
          <a:xfrm>
            <a:off x="214282" y="5143512"/>
            <a:ext cx="2357454" cy="4286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5" name="TextBox 4"/>
          <p:cNvSpPr txBox="1"/>
          <p:nvPr/>
        </p:nvSpPr>
        <p:spPr>
          <a:xfrm>
            <a:off x="6643702" y="1714488"/>
            <a:ext cx="80021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2000" i="1" dirty="0" smtClean="0">
                <a:latin typeface="Times New Roman" pitchFamily="18" charset="0"/>
                <a:cs typeface="Times New Roman" pitchFamily="18" charset="0"/>
              </a:rPr>
              <a:t>Q = 0</a:t>
            </a:r>
            <a:endParaRPr lang="hr-HR" sz="20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643042" y="3000372"/>
            <a:ext cx="10501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dirty="0" smtClean="0">
                <a:solidFill>
                  <a:srgbClr val="9F118B"/>
                </a:solidFill>
              </a:rPr>
              <a:t>adijabata</a:t>
            </a:r>
            <a:endParaRPr lang="hr-HR" dirty="0">
              <a:solidFill>
                <a:srgbClr val="9F118B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214942" y="0"/>
            <a:ext cx="38005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b="1" dirty="0" smtClean="0">
                <a:solidFill>
                  <a:srgbClr val="0070C0"/>
                </a:solidFill>
              </a:rPr>
              <a:t>OSNOVNI TERMODINAMIČKI PROCESI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71472" y="1285860"/>
            <a:ext cx="74083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2000" dirty="0" smtClean="0"/>
              <a:t>Proces u kojem ne dolazi do izmjene topline između sustava i okoline:</a:t>
            </a:r>
            <a:endParaRPr lang="hr-HR" sz="2000" dirty="0"/>
          </a:p>
        </p:txBody>
      </p:sp>
      <p:sp>
        <p:nvSpPr>
          <p:cNvPr id="9" name="TextBox 8"/>
          <p:cNvSpPr txBox="1"/>
          <p:nvPr/>
        </p:nvSpPr>
        <p:spPr>
          <a:xfrm>
            <a:off x="6643702" y="3786190"/>
            <a:ext cx="112723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2000" i="1" dirty="0" smtClean="0">
                <a:latin typeface="Times New Roman" pitchFamily="18" charset="0"/>
                <a:cs typeface="Times New Roman" pitchFamily="18" charset="0"/>
              </a:rPr>
              <a:t>W= - </a:t>
            </a:r>
            <a:r>
              <a:rPr lang="hr-HR" sz="2000" i="1" dirty="0" smtClean="0">
                <a:latin typeface="Symbol" pitchFamily="18" charset="2"/>
                <a:cs typeface="Times New Roman" pitchFamily="18" charset="0"/>
              </a:rPr>
              <a:t>D</a:t>
            </a:r>
            <a:r>
              <a:rPr lang="hr-HR" sz="2000" i="1" dirty="0" smtClean="0">
                <a:latin typeface="Times New Roman" pitchFamily="18" charset="0"/>
                <a:cs typeface="Times New Roman" pitchFamily="18" charset="0"/>
              </a:rPr>
              <a:t>U</a:t>
            </a:r>
            <a:endParaRPr lang="hr-HR" sz="20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572000" y="2714620"/>
            <a:ext cx="16531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dirty="0" smtClean="0"/>
              <a:t>Prvi zakon TDN:</a:t>
            </a:r>
            <a:endParaRPr lang="hr-HR" dirty="0"/>
          </a:p>
        </p:txBody>
      </p:sp>
      <p:graphicFrame>
        <p:nvGraphicFramePr>
          <p:cNvPr id="92161" name="Object 1"/>
          <p:cNvGraphicFramePr>
            <a:graphicFrameLocks noChangeAspect="1"/>
          </p:cNvGraphicFramePr>
          <p:nvPr/>
        </p:nvGraphicFramePr>
        <p:xfrm>
          <a:off x="6715140" y="2714620"/>
          <a:ext cx="1289050" cy="327025"/>
        </p:xfrm>
        <a:graphic>
          <a:graphicData uri="http://schemas.openxmlformats.org/presentationml/2006/ole">
            <p:oleObj spid="_x0000_s92161" name="Equation" r:id="rId4" imgW="799920" imgH="203040" progId="Equation.3">
              <p:embed/>
            </p:oleObj>
          </a:graphicData>
        </a:graphic>
      </p:graphicFrame>
      <p:graphicFrame>
        <p:nvGraphicFramePr>
          <p:cNvPr id="92162" name="Object 2"/>
          <p:cNvGraphicFramePr>
            <a:graphicFrameLocks noChangeAspect="1"/>
          </p:cNvGraphicFramePr>
          <p:nvPr/>
        </p:nvGraphicFramePr>
        <p:xfrm>
          <a:off x="6786578" y="3286124"/>
          <a:ext cx="1247775" cy="287337"/>
        </p:xfrm>
        <a:graphic>
          <a:graphicData uri="http://schemas.openxmlformats.org/presentationml/2006/ole">
            <p:oleObj spid="_x0000_s92162" name="Equation" r:id="rId5" imgW="774360" imgH="177480" progId="Equation.3">
              <p:embed/>
            </p:oleObj>
          </a:graphicData>
        </a:graphic>
      </p:graphicFrame>
      <p:sp>
        <p:nvSpPr>
          <p:cNvPr id="20" name="TextBox 19"/>
          <p:cNvSpPr txBox="1"/>
          <p:nvPr/>
        </p:nvSpPr>
        <p:spPr>
          <a:xfrm>
            <a:off x="4214810" y="4429132"/>
            <a:ext cx="421484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dirty="0" smtClean="0">
                <a:solidFill>
                  <a:schemeClr val="accent1">
                    <a:lumMod val="75000"/>
                  </a:schemeClr>
                </a:solidFill>
              </a:rPr>
              <a:t>Adijabatska ekspanzija – </a:t>
            </a:r>
          </a:p>
          <a:p>
            <a:r>
              <a:rPr lang="hr-HR" dirty="0" smtClean="0">
                <a:solidFill>
                  <a:schemeClr val="accent1">
                    <a:lumMod val="75000"/>
                  </a:schemeClr>
                </a:solidFill>
              </a:rPr>
              <a:t>unutarnja energija se smanjuje</a:t>
            </a:r>
          </a:p>
          <a:p>
            <a:r>
              <a:rPr lang="hr-HR" dirty="0" smtClean="0">
                <a:solidFill>
                  <a:schemeClr val="accent1">
                    <a:lumMod val="75000"/>
                  </a:schemeClr>
                </a:solidFill>
              </a:rPr>
              <a:t>(</a:t>
            </a:r>
            <a:r>
              <a:rPr lang="hr-HR" i="1" dirty="0" smtClean="0">
                <a:solidFill>
                  <a:schemeClr val="accent1">
                    <a:lumMod val="75000"/>
                  </a:schemeClr>
                </a:solidFill>
              </a:rPr>
              <a:t>T</a:t>
            </a:r>
            <a:r>
              <a:rPr lang="hr-HR" dirty="0" smtClean="0">
                <a:solidFill>
                  <a:schemeClr val="accent1">
                    <a:lumMod val="75000"/>
                  </a:schemeClr>
                </a:solidFill>
              </a:rPr>
              <a:t> sustava se smanjuje)</a:t>
            </a:r>
            <a:endParaRPr lang="hr-HR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1214414" y="6143644"/>
            <a:ext cx="24846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2000" dirty="0" smtClean="0"/>
              <a:t>Jednadžba adijabate ?</a:t>
            </a:r>
            <a:endParaRPr lang="hr-HR" sz="2000" dirty="0"/>
          </a:p>
        </p:txBody>
      </p:sp>
      <p:cxnSp>
        <p:nvCxnSpPr>
          <p:cNvPr id="31" name="Straight Arrow Connector 30"/>
          <p:cNvCxnSpPr/>
          <p:nvPr/>
        </p:nvCxnSpPr>
        <p:spPr>
          <a:xfrm rot="5400000">
            <a:off x="6823091" y="2392355"/>
            <a:ext cx="500066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4214810" y="5357826"/>
            <a:ext cx="421484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dirty="0" smtClean="0">
                <a:solidFill>
                  <a:schemeClr val="accent6">
                    <a:lumMod val="75000"/>
                  </a:schemeClr>
                </a:solidFill>
              </a:rPr>
              <a:t>Adijabatska kompresija -</a:t>
            </a:r>
          </a:p>
          <a:p>
            <a:r>
              <a:rPr lang="hr-HR" dirty="0" smtClean="0">
                <a:solidFill>
                  <a:schemeClr val="accent6">
                    <a:lumMod val="75000"/>
                  </a:schemeClr>
                </a:solidFill>
              </a:rPr>
              <a:t>unutarnja energija se povećava</a:t>
            </a:r>
          </a:p>
          <a:p>
            <a:r>
              <a:rPr lang="hr-HR" i="1" dirty="0" smtClean="0">
                <a:solidFill>
                  <a:schemeClr val="accent6">
                    <a:lumMod val="75000"/>
                  </a:schemeClr>
                </a:solidFill>
              </a:rPr>
              <a:t>(T </a:t>
            </a:r>
            <a:r>
              <a:rPr lang="hr-HR" dirty="0" smtClean="0">
                <a:solidFill>
                  <a:schemeClr val="accent6">
                    <a:lumMod val="75000"/>
                  </a:schemeClr>
                </a:solidFill>
              </a:rPr>
              <a:t>sustava se  povećava)</a:t>
            </a:r>
          </a:p>
          <a:p>
            <a:endParaRPr lang="hr-HR" dirty="0">
              <a:solidFill>
                <a:srgbClr val="7030A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500958" y="4500570"/>
            <a:ext cx="82747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2000" i="1" dirty="0" smtClean="0">
                <a:latin typeface="Times New Roman" pitchFamily="18" charset="0"/>
                <a:cs typeface="Times New Roman" pitchFamily="18" charset="0"/>
              </a:rPr>
              <a:t>W &gt; 0</a:t>
            </a:r>
            <a:endParaRPr lang="hr-HR" sz="20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7358082" y="4857760"/>
            <a:ext cx="95731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2000" i="1" dirty="0" smtClean="0">
                <a:latin typeface="Symbol" pitchFamily="18" charset="2"/>
                <a:cs typeface="Times New Roman" pitchFamily="18" charset="0"/>
              </a:rPr>
              <a:t>D</a:t>
            </a:r>
            <a:r>
              <a:rPr lang="hr-HR" sz="2000" i="1" dirty="0" smtClean="0">
                <a:latin typeface="Times New Roman" pitchFamily="18" charset="0"/>
                <a:cs typeface="Times New Roman" pitchFamily="18" charset="0"/>
              </a:rPr>
              <a:t>U &lt; 0</a:t>
            </a:r>
            <a:endParaRPr lang="hr-HR" sz="20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7429520" y="5500702"/>
            <a:ext cx="82747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2000" i="1" dirty="0" smtClean="0">
                <a:latin typeface="Times New Roman" pitchFamily="18" charset="0"/>
                <a:cs typeface="Times New Roman" pitchFamily="18" charset="0"/>
              </a:rPr>
              <a:t>W &lt; 0</a:t>
            </a:r>
            <a:endParaRPr lang="hr-HR" sz="20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7286644" y="5857892"/>
            <a:ext cx="95731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2000" i="1" dirty="0" smtClean="0">
                <a:latin typeface="Symbol" pitchFamily="18" charset="2"/>
                <a:cs typeface="Times New Roman" pitchFamily="18" charset="0"/>
              </a:rPr>
              <a:t>D</a:t>
            </a:r>
            <a:r>
              <a:rPr lang="hr-HR" sz="2000" i="1" dirty="0" smtClean="0">
                <a:latin typeface="Times New Roman" pitchFamily="18" charset="0"/>
                <a:cs typeface="Times New Roman" pitchFamily="18" charset="0"/>
              </a:rPr>
              <a:t>U &gt; 0</a:t>
            </a:r>
            <a:endParaRPr lang="hr-HR" sz="20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Rectangle 22"/>
          <p:cNvSpPr>
            <a:spLocks noChangeArrowheads="1"/>
          </p:cNvSpPr>
          <p:nvPr/>
        </p:nvSpPr>
        <p:spPr bwMode="auto">
          <a:xfrm rot="16200000">
            <a:off x="5803900" y="2757462"/>
            <a:ext cx="6383338" cy="296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sr-Latn-C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r-HR" sz="2000" baseline="-25000" dirty="0">
                <a:solidFill>
                  <a:schemeClr val="bg1">
                    <a:lumMod val="75000"/>
                  </a:schemeClr>
                </a:solidFill>
                <a:latin typeface="+mn-lt"/>
              </a:rPr>
              <a:t>             Izv. prof. dr. sc. Rajka Jurdana Šepić     FIZIKA 1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92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92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20" grpId="0"/>
      <p:bldP spid="26" grpId="0"/>
      <p:bldP spid="16" grpId="0"/>
      <p:bldP spid="17" grpId="0"/>
      <p:bldP spid="19" grpId="0"/>
      <p:bldP spid="21" grpId="0"/>
      <p:bldP spid="2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974269" y="0"/>
            <a:ext cx="416973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1600" b="1" dirty="0" smtClean="0">
                <a:solidFill>
                  <a:srgbClr val="C00000"/>
                </a:solidFill>
              </a:rPr>
              <a:t>ADIJABATSKI  PROCES - JEDNADŽBA ADIJABATE</a:t>
            </a:r>
          </a:p>
        </p:txBody>
      </p:sp>
      <p:sp>
        <p:nvSpPr>
          <p:cNvPr id="4" name="Rectangle 3"/>
          <p:cNvSpPr/>
          <p:nvPr/>
        </p:nvSpPr>
        <p:spPr>
          <a:xfrm>
            <a:off x="214282" y="5143512"/>
            <a:ext cx="2357454" cy="4286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graphicFrame>
        <p:nvGraphicFramePr>
          <p:cNvPr id="92163" name="Object 10"/>
          <p:cNvGraphicFramePr>
            <a:graphicFrameLocks noChangeAspect="1"/>
          </p:cNvGraphicFramePr>
          <p:nvPr/>
        </p:nvGraphicFramePr>
        <p:xfrm>
          <a:off x="1428728" y="785794"/>
          <a:ext cx="1700213" cy="676275"/>
        </p:xfrm>
        <a:graphic>
          <a:graphicData uri="http://schemas.openxmlformats.org/presentationml/2006/ole">
            <p:oleObj spid="_x0000_s97284" name="Equation" r:id="rId3" imgW="990360" imgH="393480" progId="Equation.3">
              <p:embed/>
            </p:oleObj>
          </a:graphicData>
        </a:graphic>
      </p:graphicFrame>
      <p:sp>
        <p:nvSpPr>
          <p:cNvPr id="22" name="TextBox 21"/>
          <p:cNvSpPr txBox="1"/>
          <p:nvPr/>
        </p:nvSpPr>
        <p:spPr>
          <a:xfrm>
            <a:off x="357158" y="928670"/>
            <a:ext cx="112723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2000" i="1" dirty="0" smtClean="0">
                <a:latin typeface="Times New Roman" pitchFamily="18" charset="0"/>
                <a:cs typeface="Times New Roman" pitchFamily="18" charset="0"/>
              </a:rPr>
              <a:t>W= - </a:t>
            </a:r>
            <a:r>
              <a:rPr lang="hr-HR" sz="2000" i="1" dirty="0" smtClean="0">
                <a:latin typeface="Symbol" pitchFamily="18" charset="2"/>
                <a:cs typeface="Times New Roman" pitchFamily="18" charset="0"/>
              </a:rPr>
              <a:t>D</a:t>
            </a:r>
            <a:r>
              <a:rPr lang="hr-HR" sz="2000" i="1" dirty="0" smtClean="0">
                <a:latin typeface="Times New Roman" pitchFamily="18" charset="0"/>
                <a:cs typeface="Times New Roman" pitchFamily="18" charset="0"/>
              </a:rPr>
              <a:t>U</a:t>
            </a:r>
            <a:endParaRPr lang="hr-HR" sz="2000" i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92164" name="Object 11"/>
          <p:cNvGraphicFramePr>
            <a:graphicFrameLocks noChangeAspect="1"/>
          </p:cNvGraphicFramePr>
          <p:nvPr/>
        </p:nvGraphicFramePr>
        <p:xfrm>
          <a:off x="428596" y="1500174"/>
          <a:ext cx="2286016" cy="1258057"/>
        </p:xfrm>
        <a:graphic>
          <a:graphicData uri="http://schemas.openxmlformats.org/presentationml/2006/ole">
            <p:oleObj spid="_x0000_s97285" name="Equation" r:id="rId4" imgW="1384200" imgH="761760" progId="Equation.3">
              <p:embed/>
            </p:oleObj>
          </a:graphicData>
        </a:graphic>
      </p:graphicFrame>
      <p:sp>
        <p:nvSpPr>
          <p:cNvPr id="24" name="Right Arrow 23"/>
          <p:cNvSpPr/>
          <p:nvPr/>
        </p:nvSpPr>
        <p:spPr>
          <a:xfrm>
            <a:off x="2857488" y="2000240"/>
            <a:ext cx="214314" cy="21431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graphicFrame>
        <p:nvGraphicFramePr>
          <p:cNvPr id="92165" name="Object 11"/>
          <p:cNvGraphicFramePr>
            <a:graphicFrameLocks noChangeAspect="1"/>
          </p:cNvGraphicFramePr>
          <p:nvPr/>
        </p:nvGraphicFramePr>
        <p:xfrm>
          <a:off x="3214678" y="1785926"/>
          <a:ext cx="857256" cy="673085"/>
        </p:xfrm>
        <a:graphic>
          <a:graphicData uri="http://schemas.openxmlformats.org/presentationml/2006/ole">
            <p:oleObj spid="_x0000_s97286" name="Equation" r:id="rId5" imgW="533160" imgH="419040" progId="Equation.3">
              <p:embed/>
            </p:oleObj>
          </a:graphicData>
        </a:graphic>
      </p:graphicFrame>
      <p:sp>
        <p:nvSpPr>
          <p:cNvPr id="21" name="Right Brace 20"/>
          <p:cNvSpPr/>
          <p:nvPr/>
        </p:nvSpPr>
        <p:spPr>
          <a:xfrm>
            <a:off x="3929058" y="857232"/>
            <a:ext cx="357190" cy="1928826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graphicFrame>
        <p:nvGraphicFramePr>
          <p:cNvPr id="97287" name="Object 10"/>
          <p:cNvGraphicFramePr>
            <a:graphicFrameLocks noChangeAspect="1"/>
          </p:cNvGraphicFramePr>
          <p:nvPr/>
        </p:nvGraphicFramePr>
        <p:xfrm>
          <a:off x="4357686" y="1357298"/>
          <a:ext cx="1928826" cy="655974"/>
        </p:xfrm>
        <a:graphic>
          <a:graphicData uri="http://schemas.openxmlformats.org/presentationml/2006/ole">
            <p:oleObj spid="_x0000_s97287" name="Equation" r:id="rId6" imgW="1231560" imgH="419040" progId="Equation.3">
              <p:embed/>
            </p:oleObj>
          </a:graphicData>
        </a:graphic>
      </p:graphicFrame>
      <p:sp>
        <p:nvSpPr>
          <p:cNvPr id="26" name="TextBox 25"/>
          <p:cNvSpPr txBox="1"/>
          <p:nvPr/>
        </p:nvSpPr>
        <p:spPr>
          <a:xfrm>
            <a:off x="3286116" y="3214686"/>
            <a:ext cx="18542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dirty="0" smtClean="0"/>
              <a:t>Plinska jednadžba</a:t>
            </a:r>
            <a:endParaRPr lang="hr-HR" dirty="0"/>
          </a:p>
        </p:txBody>
      </p:sp>
      <p:graphicFrame>
        <p:nvGraphicFramePr>
          <p:cNvPr id="97289" name="Object 9"/>
          <p:cNvGraphicFramePr>
            <a:graphicFrameLocks noChangeAspect="1"/>
          </p:cNvGraphicFramePr>
          <p:nvPr/>
        </p:nvGraphicFramePr>
        <p:xfrm>
          <a:off x="5286380" y="3286124"/>
          <a:ext cx="1265237" cy="349250"/>
        </p:xfrm>
        <a:graphic>
          <a:graphicData uri="http://schemas.openxmlformats.org/presentationml/2006/ole">
            <p:oleObj spid="_x0000_s97289" name="Equation" r:id="rId7" imgW="736560" imgH="203040" progId="Equation.3">
              <p:embed/>
            </p:oleObj>
          </a:graphicData>
        </a:graphic>
      </p:graphicFrame>
      <p:cxnSp>
        <p:nvCxnSpPr>
          <p:cNvPr id="30" name="Straight Connector 29"/>
          <p:cNvCxnSpPr/>
          <p:nvPr/>
        </p:nvCxnSpPr>
        <p:spPr>
          <a:xfrm rot="5400000">
            <a:off x="6107917" y="1393017"/>
            <a:ext cx="714380" cy="21431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97291" name="Object 11"/>
          <p:cNvGraphicFramePr>
            <a:graphicFrameLocks noChangeAspect="1"/>
          </p:cNvGraphicFramePr>
          <p:nvPr/>
        </p:nvGraphicFramePr>
        <p:xfrm>
          <a:off x="6500826" y="1500174"/>
          <a:ext cx="241300" cy="306388"/>
        </p:xfrm>
        <a:graphic>
          <a:graphicData uri="http://schemas.openxmlformats.org/presentationml/2006/ole">
            <p:oleObj spid="_x0000_s97291" name="Equation" r:id="rId8" imgW="139680" imgH="177480" progId="Equation.3">
              <p:embed/>
            </p:oleObj>
          </a:graphicData>
        </a:graphic>
      </p:graphicFrame>
      <p:graphicFrame>
        <p:nvGraphicFramePr>
          <p:cNvPr id="97292" name="Object 12"/>
          <p:cNvGraphicFramePr>
            <a:graphicFrameLocks noChangeAspect="1"/>
          </p:cNvGraphicFramePr>
          <p:nvPr/>
        </p:nvGraphicFramePr>
        <p:xfrm>
          <a:off x="4357686" y="2071678"/>
          <a:ext cx="1700212" cy="719138"/>
        </p:xfrm>
        <a:graphic>
          <a:graphicData uri="http://schemas.openxmlformats.org/presentationml/2006/ole">
            <p:oleObj spid="_x0000_s97292" name="Equation" r:id="rId9" imgW="990360" imgH="419040" progId="Equation.3">
              <p:embed/>
            </p:oleObj>
          </a:graphicData>
        </a:graphic>
      </p:graphicFrame>
      <p:cxnSp>
        <p:nvCxnSpPr>
          <p:cNvPr id="34" name="Straight Connector 33"/>
          <p:cNvCxnSpPr/>
          <p:nvPr/>
        </p:nvCxnSpPr>
        <p:spPr>
          <a:xfrm rot="5400000">
            <a:off x="6322231" y="3250405"/>
            <a:ext cx="714380" cy="21431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5" name="Object 11"/>
          <p:cNvGraphicFramePr>
            <a:graphicFrameLocks noChangeAspect="1"/>
          </p:cNvGraphicFramePr>
          <p:nvPr/>
        </p:nvGraphicFramePr>
        <p:xfrm>
          <a:off x="6786578" y="3286124"/>
          <a:ext cx="241300" cy="306388"/>
        </p:xfrm>
        <a:graphic>
          <a:graphicData uri="http://schemas.openxmlformats.org/presentationml/2006/ole">
            <p:oleObj spid="_x0000_s97293" name="Equation" r:id="rId10" imgW="139680" imgH="177480" progId="Equation.3">
              <p:embed/>
            </p:oleObj>
          </a:graphicData>
        </a:graphic>
      </p:graphicFrame>
      <p:graphicFrame>
        <p:nvGraphicFramePr>
          <p:cNvPr id="97294" name="Object 14"/>
          <p:cNvGraphicFramePr>
            <a:graphicFrameLocks noChangeAspect="1"/>
          </p:cNvGraphicFramePr>
          <p:nvPr/>
        </p:nvGraphicFramePr>
        <p:xfrm>
          <a:off x="5214942" y="3857628"/>
          <a:ext cx="2420938" cy="349250"/>
        </p:xfrm>
        <a:graphic>
          <a:graphicData uri="http://schemas.openxmlformats.org/presentationml/2006/ole">
            <p:oleObj spid="_x0000_s97294" name="Equation" r:id="rId11" imgW="1409400" imgH="203040" progId="Equation.3">
              <p:embed/>
            </p:oleObj>
          </a:graphicData>
        </a:graphic>
      </p:graphicFrame>
      <p:sp>
        <p:nvSpPr>
          <p:cNvPr id="40" name="Right Arrow 39"/>
          <p:cNvSpPr/>
          <p:nvPr/>
        </p:nvSpPr>
        <p:spPr>
          <a:xfrm>
            <a:off x="6286512" y="2357430"/>
            <a:ext cx="214314" cy="21431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graphicFrame>
        <p:nvGraphicFramePr>
          <p:cNvPr id="97295" name="Object 15"/>
          <p:cNvGraphicFramePr>
            <a:graphicFrameLocks noChangeAspect="1"/>
          </p:cNvGraphicFramePr>
          <p:nvPr/>
        </p:nvGraphicFramePr>
        <p:xfrm>
          <a:off x="6572264" y="2285992"/>
          <a:ext cx="2266950" cy="401637"/>
        </p:xfrm>
        <a:graphic>
          <a:graphicData uri="http://schemas.openxmlformats.org/presentationml/2006/ole">
            <p:oleObj spid="_x0000_s97295" name="Equation" r:id="rId12" imgW="1320480" imgH="215640" progId="Equation.3">
              <p:embed/>
            </p:oleObj>
          </a:graphicData>
        </a:graphic>
      </p:graphicFrame>
      <p:sp>
        <p:nvSpPr>
          <p:cNvPr id="42" name="Rounded Rectangle 41"/>
          <p:cNvSpPr/>
          <p:nvPr/>
        </p:nvSpPr>
        <p:spPr>
          <a:xfrm>
            <a:off x="6429388" y="2214554"/>
            <a:ext cx="2500330" cy="500066"/>
          </a:xfrm>
          <a:prstGeom prst="roundRect">
            <a:avLst/>
          </a:prstGeom>
          <a:solidFill>
            <a:schemeClr val="accent1">
              <a:alpha val="19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43" name="Rounded Rectangle 42"/>
          <p:cNvSpPr/>
          <p:nvPr/>
        </p:nvSpPr>
        <p:spPr>
          <a:xfrm>
            <a:off x="5214942" y="3786190"/>
            <a:ext cx="2500330" cy="500066"/>
          </a:xfrm>
          <a:prstGeom prst="roundRect">
            <a:avLst/>
          </a:prstGeom>
          <a:solidFill>
            <a:schemeClr val="accent1">
              <a:alpha val="19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44" name="TextBox 43"/>
          <p:cNvSpPr txBox="1"/>
          <p:nvPr/>
        </p:nvSpPr>
        <p:spPr>
          <a:xfrm>
            <a:off x="428596" y="4500570"/>
            <a:ext cx="28617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dirty="0" smtClean="0"/>
              <a:t>Zbrajanjem jednadžbi slijedi:</a:t>
            </a:r>
            <a:endParaRPr lang="hr-HR" dirty="0"/>
          </a:p>
        </p:txBody>
      </p:sp>
      <p:graphicFrame>
        <p:nvGraphicFramePr>
          <p:cNvPr id="97296" name="Object 16"/>
          <p:cNvGraphicFramePr>
            <a:graphicFrameLocks noChangeAspect="1"/>
          </p:cNvGraphicFramePr>
          <p:nvPr/>
        </p:nvGraphicFramePr>
        <p:xfrm>
          <a:off x="3357554" y="4500570"/>
          <a:ext cx="2652722" cy="391361"/>
        </p:xfrm>
        <a:graphic>
          <a:graphicData uri="http://schemas.openxmlformats.org/presentationml/2006/ole">
            <p:oleObj spid="_x0000_s97296" name="Equation" r:id="rId13" imgW="1765080" imgH="215640" progId="Equation.3">
              <p:embed/>
            </p:oleObj>
          </a:graphicData>
        </a:graphic>
      </p:graphicFrame>
      <p:graphicFrame>
        <p:nvGraphicFramePr>
          <p:cNvPr id="97297" name="Object 17"/>
          <p:cNvGraphicFramePr>
            <a:graphicFrameLocks noChangeAspect="1"/>
          </p:cNvGraphicFramePr>
          <p:nvPr/>
        </p:nvGraphicFramePr>
        <p:xfrm>
          <a:off x="3362325" y="5357813"/>
          <a:ext cx="2786063" cy="392112"/>
        </p:xfrm>
        <a:graphic>
          <a:graphicData uri="http://schemas.openxmlformats.org/presentationml/2006/ole">
            <p:oleObj spid="_x0000_s97297" name="Equation" r:id="rId14" imgW="1854000" imgH="215640" progId="Equation.3">
              <p:embed/>
            </p:oleObj>
          </a:graphicData>
        </a:graphic>
      </p:graphicFrame>
      <p:graphicFrame>
        <p:nvGraphicFramePr>
          <p:cNvPr id="97298" name="Object 18"/>
          <p:cNvGraphicFramePr>
            <a:graphicFrameLocks noChangeAspect="1"/>
          </p:cNvGraphicFramePr>
          <p:nvPr/>
        </p:nvGraphicFramePr>
        <p:xfrm>
          <a:off x="5286380" y="4857760"/>
          <a:ext cx="1144588" cy="368300"/>
        </p:xfrm>
        <a:graphic>
          <a:graphicData uri="http://schemas.openxmlformats.org/presentationml/2006/ole">
            <p:oleObj spid="_x0000_s97298" name="Equation" r:id="rId15" imgW="761760" imgH="203040" progId="Equation.3">
              <p:embed/>
            </p:oleObj>
          </a:graphicData>
        </a:graphic>
      </p:graphicFrame>
      <p:graphicFrame>
        <p:nvGraphicFramePr>
          <p:cNvPr id="97299" name="Object 19"/>
          <p:cNvGraphicFramePr>
            <a:graphicFrameLocks noChangeAspect="1"/>
          </p:cNvGraphicFramePr>
          <p:nvPr/>
        </p:nvGraphicFramePr>
        <p:xfrm>
          <a:off x="4000496" y="5786454"/>
          <a:ext cx="2346325" cy="392113"/>
        </p:xfrm>
        <a:graphic>
          <a:graphicData uri="http://schemas.openxmlformats.org/presentationml/2006/ole">
            <p:oleObj spid="_x0000_s97299" name="Equation" r:id="rId16" imgW="1562040" imgH="215640" progId="Equation.3">
              <p:embed/>
            </p:oleObj>
          </a:graphicData>
        </a:graphic>
      </p:graphicFrame>
      <p:graphicFrame>
        <p:nvGraphicFramePr>
          <p:cNvPr id="97300" name="Object 20"/>
          <p:cNvGraphicFramePr>
            <a:graphicFrameLocks noChangeAspect="1"/>
          </p:cNvGraphicFramePr>
          <p:nvPr/>
        </p:nvGraphicFramePr>
        <p:xfrm>
          <a:off x="4000496" y="6286520"/>
          <a:ext cx="1658937" cy="369887"/>
        </p:xfrm>
        <a:graphic>
          <a:graphicData uri="http://schemas.openxmlformats.org/presentationml/2006/ole">
            <p:oleObj spid="_x0000_s97300" name="Equation" r:id="rId17" imgW="1104840" imgH="203040" progId="Equation.3">
              <p:embed/>
            </p:oleObj>
          </a:graphicData>
        </a:graphic>
      </p:graphicFrame>
      <p:cxnSp>
        <p:nvCxnSpPr>
          <p:cNvPr id="51" name="Straight Connector 50"/>
          <p:cNvCxnSpPr/>
          <p:nvPr/>
        </p:nvCxnSpPr>
        <p:spPr>
          <a:xfrm rot="5400000">
            <a:off x="5822165" y="6393677"/>
            <a:ext cx="500066" cy="14287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TextBox 52"/>
          <p:cNvSpPr txBox="1"/>
          <p:nvPr/>
        </p:nvSpPr>
        <p:spPr>
          <a:xfrm>
            <a:off x="6286512" y="6286520"/>
            <a:ext cx="642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i="1" dirty="0" smtClean="0">
                <a:latin typeface="Times New Roman" pitchFamily="18" charset="0"/>
                <a:cs typeface="Times New Roman" pitchFamily="18" charset="0"/>
              </a:rPr>
              <a:t>: p V</a:t>
            </a:r>
            <a:endParaRPr lang="hr-HR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ectangle 30"/>
          <p:cNvSpPr>
            <a:spLocks noChangeArrowheads="1"/>
          </p:cNvSpPr>
          <p:nvPr/>
        </p:nvSpPr>
        <p:spPr bwMode="auto">
          <a:xfrm rot="16200000">
            <a:off x="5803900" y="2757462"/>
            <a:ext cx="6383338" cy="296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sr-Latn-C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r-HR" sz="2000" baseline="-25000" dirty="0">
                <a:solidFill>
                  <a:schemeClr val="bg1">
                    <a:lumMod val="75000"/>
                  </a:schemeClr>
                </a:solidFill>
                <a:latin typeface="+mn-lt"/>
              </a:rPr>
              <a:t>             Izv. prof. dr. sc. Rajka Jurdana Šepić     FIZIKA 1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2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972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97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97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97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500"/>
                                        <p:tgtEl>
                                          <p:spTgt spid="97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2" dur="500"/>
                                        <p:tgtEl>
                                          <p:spTgt spid="97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8" dur="500"/>
                                        <p:tgtEl>
                                          <p:spTgt spid="97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3" dur="500"/>
                                        <p:tgtEl>
                                          <p:spTgt spid="97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8" dur="500"/>
                                        <p:tgtEl>
                                          <p:spTgt spid="97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3" dur="500"/>
                                        <p:tgtEl>
                                          <p:spTgt spid="97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8" dur="500"/>
                                        <p:tgtEl>
                                          <p:spTgt spid="97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1" grpId="0" animBg="1"/>
      <p:bldP spid="26" grpId="0"/>
      <p:bldP spid="40" grpId="0" animBg="1"/>
      <p:bldP spid="42" grpId="0" animBg="1"/>
      <p:bldP spid="43" grpId="0" animBg="1"/>
      <p:bldP spid="44" grpId="0"/>
      <p:bldP spid="5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715140" y="0"/>
            <a:ext cx="22536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b="1" dirty="0" smtClean="0">
                <a:solidFill>
                  <a:srgbClr val="C00000"/>
                </a:solidFill>
              </a:rPr>
              <a:t>ADIJABATSKI  PROCES</a:t>
            </a:r>
          </a:p>
        </p:txBody>
      </p:sp>
      <p:graphicFrame>
        <p:nvGraphicFramePr>
          <p:cNvPr id="98321" name="Object 20"/>
          <p:cNvGraphicFramePr>
            <a:graphicFrameLocks noChangeAspect="1"/>
          </p:cNvGraphicFramePr>
          <p:nvPr/>
        </p:nvGraphicFramePr>
        <p:xfrm>
          <a:off x="642910" y="1000108"/>
          <a:ext cx="1411287" cy="763588"/>
        </p:xfrm>
        <a:graphic>
          <a:graphicData uri="http://schemas.openxmlformats.org/presentationml/2006/ole">
            <p:oleObj spid="_x0000_s98321" name="Equation" r:id="rId3" imgW="939600" imgH="419040" progId="Equation.3">
              <p:embed/>
            </p:oleObj>
          </a:graphicData>
        </a:graphic>
      </p:graphicFrame>
      <p:graphicFrame>
        <p:nvGraphicFramePr>
          <p:cNvPr id="98322" name="Object 20"/>
          <p:cNvGraphicFramePr>
            <a:graphicFrameLocks noChangeAspect="1"/>
          </p:cNvGraphicFramePr>
          <p:nvPr/>
        </p:nvGraphicFramePr>
        <p:xfrm>
          <a:off x="2728906" y="1071562"/>
          <a:ext cx="1239838" cy="763588"/>
        </p:xfrm>
        <a:graphic>
          <a:graphicData uri="http://schemas.openxmlformats.org/presentationml/2006/ole">
            <p:oleObj spid="_x0000_s98322" name="Equation" r:id="rId4" imgW="825480" imgH="419040" progId="Equation.3">
              <p:embed/>
            </p:oleObj>
          </a:graphicData>
        </a:graphic>
      </p:graphicFrame>
      <p:cxnSp>
        <p:nvCxnSpPr>
          <p:cNvPr id="36" name="Straight Connector 35"/>
          <p:cNvCxnSpPr/>
          <p:nvPr/>
        </p:nvCxnSpPr>
        <p:spPr>
          <a:xfrm rot="5400000">
            <a:off x="3750463" y="1107265"/>
            <a:ext cx="1071570" cy="42862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98323" name="Object 20"/>
          <p:cNvGraphicFramePr>
            <a:graphicFrameLocks noChangeAspect="1"/>
          </p:cNvGraphicFramePr>
          <p:nvPr/>
        </p:nvGraphicFramePr>
        <p:xfrm>
          <a:off x="4500562" y="1142984"/>
          <a:ext cx="304800" cy="509587"/>
        </p:xfrm>
        <a:graphic>
          <a:graphicData uri="http://schemas.openxmlformats.org/presentationml/2006/ole">
            <p:oleObj spid="_x0000_s98323" name="Equation" r:id="rId5" imgW="203040" imgH="279360" progId="Equation.3">
              <p:embed/>
            </p:oleObj>
          </a:graphicData>
        </a:graphic>
      </p:graphicFrame>
      <p:sp>
        <p:nvSpPr>
          <p:cNvPr id="37" name="Right Arrow 36"/>
          <p:cNvSpPr/>
          <p:nvPr/>
        </p:nvSpPr>
        <p:spPr>
          <a:xfrm>
            <a:off x="2357422" y="1285860"/>
            <a:ext cx="285752" cy="21431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graphicFrame>
        <p:nvGraphicFramePr>
          <p:cNvPr id="98324" name="Object 20"/>
          <p:cNvGraphicFramePr>
            <a:graphicFrameLocks noChangeAspect="1"/>
          </p:cNvGraphicFramePr>
          <p:nvPr/>
        </p:nvGraphicFramePr>
        <p:xfrm>
          <a:off x="2500298" y="2000240"/>
          <a:ext cx="1773520" cy="1000132"/>
        </p:xfrm>
        <a:graphic>
          <a:graphicData uri="http://schemas.openxmlformats.org/presentationml/2006/ole">
            <p:oleObj spid="_x0000_s98324" name="Equation" r:id="rId6" imgW="1066680" imgH="495000" progId="Equation.3">
              <p:embed/>
            </p:oleObj>
          </a:graphicData>
        </a:graphic>
      </p:graphicFrame>
      <p:graphicFrame>
        <p:nvGraphicFramePr>
          <p:cNvPr id="98325" name="Object 21"/>
          <p:cNvGraphicFramePr>
            <a:graphicFrameLocks noChangeAspect="1"/>
          </p:cNvGraphicFramePr>
          <p:nvPr/>
        </p:nvGraphicFramePr>
        <p:xfrm>
          <a:off x="2285984" y="3071810"/>
          <a:ext cx="2173287" cy="769937"/>
        </p:xfrm>
        <a:graphic>
          <a:graphicData uri="http://schemas.openxmlformats.org/presentationml/2006/ole">
            <p:oleObj spid="_x0000_s98325" name="Equation" r:id="rId7" imgW="1307880" imgH="380880" progId="Equation.3">
              <p:embed/>
            </p:oleObj>
          </a:graphicData>
        </a:graphic>
      </p:graphicFrame>
      <p:graphicFrame>
        <p:nvGraphicFramePr>
          <p:cNvPr id="98326" name="Object 22"/>
          <p:cNvGraphicFramePr>
            <a:graphicFrameLocks noChangeAspect="1"/>
          </p:cNvGraphicFramePr>
          <p:nvPr/>
        </p:nvGraphicFramePr>
        <p:xfrm>
          <a:off x="1571604" y="3786190"/>
          <a:ext cx="3440112" cy="434975"/>
        </p:xfrm>
        <a:graphic>
          <a:graphicData uri="http://schemas.openxmlformats.org/presentationml/2006/ole">
            <p:oleObj spid="_x0000_s98326" name="Equation" r:id="rId8" imgW="2070000" imgH="215640" progId="Equation.3">
              <p:embed/>
            </p:oleObj>
          </a:graphicData>
        </a:graphic>
      </p:graphicFrame>
      <p:graphicFrame>
        <p:nvGraphicFramePr>
          <p:cNvPr id="98327" name="Object 23"/>
          <p:cNvGraphicFramePr>
            <a:graphicFrameLocks noChangeAspect="1"/>
          </p:cNvGraphicFramePr>
          <p:nvPr/>
        </p:nvGraphicFramePr>
        <p:xfrm>
          <a:off x="2571736" y="4286256"/>
          <a:ext cx="1857375" cy="1023938"/>
        </p:xfrm>
        <a:graphic>
          <a:graphicData uri="http://schemas.openxmlformats.org/presentationml/2006/ole">
            <p:oleObj spid="_x0000_s98327" name="Equation" r:id="rId9" imgW="1117440" imgH="507960" progId="Equation.3">
              <p:embed/>
            </p:oleObj>
          </a:graphicData>
        </a:graphic>
      </p:graphicFrame>
      <p:graphicFrame>
        <p:nvGraphicFramePr>
          <p:cNvPr id="98328" name="Object 24"/>
          <p:cNvGraphicFramePr>
            <a:graphicFrameLocks noChangeAspect="1"/>
          </p:cNvGraphicFramePr>
          <p:nvPr/>
        </p:nvGraphicFramePr>
        <p:xfrm>
          <a:off x="5214942" y="4286256"/>
          <a:ext cx="1265238" cy="1023938"/>
        </p:xfrm>
        <a:graphic>
          <a:graphicData uri="http://schemas.openxmlformats.org/presentationml/2006/ole">
            <p:oleObj spid="_x0000_s98328" name="Equation" r:id="rId10" imgW="761760" imgH="507960" progId="Equation.3">
              <p:embed/>
            </p:oleObj>
          </a:graphicData>
        </a:graphic>
      </p:graphicFrame>
      <p:sp>
        <p:nvSpPr>
          <p:cNvPr id="45" name="Right Arrow 44"/>
          <p:cNvSpPr/>
          <p:nvPr/>
        </p:nvSpPr>
        <p:spPr>
          <a:xfrm>
            <a:off x="4714876" y="4714884"/>
            <a:ext cx="357190" cy="21431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46" name="Right Arrow 45"/>
          <p:cNvSpPr/>
          <p:nvPr/>
        </p:nvSpPr>
        <p:spPr>
          <a:xfrm>
            <a:off x="6500826" y="4714884"/>
            <a:ext cx="357190" cy="21431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graphicFrame>
        <p:nvGraphicFramePr>
          <p:cNvPr id="98329" name="Object 25"/>
          <p:cNvGraphicFramePr>
            <a:graphicFrameLocks noChangeAspect="1"/>
          </p:cNvGraphicFramePr>
          <p:nvPr/>
        </p:nvGraphicFramePr>
        <p:xfrm>
          <a:off x="7000892" y="4572008"/>
          <a:ext cx="1390650" cy="485775"/>
        </p:xfrm>
        <a:graphic>
          <a:graphicData uri="http://schemas.openxmlformats.org/presentationml/2006/ole">
            <p:oleObj spid="_x0000_s98329" name="Equation" r:id="rId11" imgW="838080" imgH="241200" progId="Equation.3">
              <p:embed/>
            </p:oleObj>
          </a:graphicData>
        </a:graphic>
      </p:graphicFrame>
      <p:graphicFrame>
        <p:nvGraphicFramePr>
          <p:cNvPr id="98330" name="Object 26"/>
          <p:cNvGraphicFramePr>
            <a:graphicFrameLocks noChangeAspect="1"/>
          </p:cNvGraphicFramePr>
          <p:nvPr/>
        </p:nvGraphicFramePr>
        <p:xfrm>
          <a:off x="7000892" y="5357826"/>
          <a:ext cx="1430364" cy="469498"/>
        </p:xfrm>
        <a:graphic>
          <a:graphicData uri="http://schemas.openxmlformats.org/presentationml/2006/ole">
            <p:oleObj spid="_x0000_s98330" name="Equation" r:id="rId12" imgW="939600" imgH="253800" progId="Equation.3">
              <p:embed/>
            </p:oleObj>
          </a:graphicData>
        </a:graphic>
      </p:graphicFrame>
      <p:sp>
        <p:nvSpPr>
          <p:cNvPr id="47" name="Rounded Rectangle 46"/>
          <p:cNvSpPr/>
          <p:nvPr/>
        </p:nvSpPr>
        <p:spPr>
          <a:xfrm>
            <a:off x="7000892" y="5357826"/>
            <a:ext cx="1500198" cy="500066"/>
          </a:xfrm>
          <a:prstGeom prst="roundRect">
            <a:avLst/>
          </a:prstGeom>
          <a:solidFill>
            <a:srgbClr val="C00000">
              <a:alpha val="19000"/>
            </a:srgb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48" name="TextBox 47"/>
          <p:cNvSpPr txBox="1"/>
          <p:nvPr/>
        </p:nvSpPr>
        <p:spPr>
          <a:xfrm>
            <a:off x="6643702" y="6000768"/>
            <a:ext cx="20972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dirty="0" smtClean="0">
                <a:solidFill>
                  <a:srgbClr val="C00000"/>
                </a:solidFill>
              </a:rPr>
              <a:t>Jednadžba adijabate</a:t>
            </a:r>
            <a:endParaRPr lang="hr-HR" dirty="0">
              <a:solidFill>
                <a:srgbClr val="C00000"/>
              </a:solidFill>
            </a:endParaRPr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auto">
          <a:xfrm rot="16200000">
            <a:off x="5803900" y="2757462"/>
            <a:ext cx="6383338" cy="296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sr-Latn-C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r-HR" sz="2000" baseline="-25000" dirty="0">
                <a:solidFill>
                  <a:schemeClr val="bg1">
                    <a:lumMod val="75000"/>
                  </a:schemeClr>
                </a:solidFill>
                <a:latin typeface="+mn-lt"/>
              </a:rPr>
              <a:t>             Izv. prof. dr. sc. Rajka Jurdana Šepić     FIZIKA 1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8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98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98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98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98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983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983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4" dur="500"/>
                                        <p:tgtEl>
                                          <p:spTgt spid="98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983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  <p:bldP spid="45" grpId="0" animBg="1"/>
      <p:bldP spid="46" grpId="0" animBg="1"/>
      <p:bldP spid="47" grpId="0" animBg="1"/>
      <p:bldP spid="48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7" name="Straight Arrow Connector 26"/>
          <p:cNvCxnSpPr/>
          <p:nvPr/>
        </p:nvCxnSpPr>
        <p:spPr>
          <a:xfrm flipV="1">
            <a:off x="1428728" y="5477062"/>
            <a:ext cx="3929090" cy="1"/>
          </a:xfrm>
          <a:prstGeom prst="straightConnector1">
            <a:avLst/>
          </a:prstGeom>
          <a:ln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/>
          <p:nvPr/>
        </p:nvCxnSpPr>
        <p:spPr>
          <a:xfrm rot="5400000" flipH="1" flipV="1">
            <a:off x="-464379" y="3583955"/>
            <a:ext cx="3786214" cy="1588"/>
          </a:xfrm>
          <a:prstGeom prst="straightConnector1">
            <a:avLst/>
          </a:prstGeom>
          <a:ln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8"/>
          <p:cNvSpPr txBox="1"/>
          <p:nvPr/>
        </p:nvSpPr>
        <p:spPr>
          <a:xfrm>
            <a:off x="1071538" y="1690848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i="1" dirty="0" smtClean="0"/>
              <a:t>p</a:t>
            </a:r>
            <a:endParaRPr lang="hr-HR" i="1" dirty="0"/>
          </a:p>
        </p:txBody>
      </p:sp>
      <p:sp>
        <p:nvSpPr>
          <p:cNvPr id="37" name="TextBox 36"/>
          <p:cNvSpPr txBox="1"/>
          <p:nvPr/>
        </p:nvSpPr>
        <p:spPr>
          <a:xfrm>
            <a:off x="5000628" y="5548500"/>
            <a:ext cx="3161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i="1" dirty="0" smtClean="0"/>
              <a:t>V</a:t>
            </a:r>
            <a:endParaRPr lang="hr-HR" i="1" dirty="0"/>
          </a:p>
        </p:txBody>
      </p:sp>
      <p:sp>
        <p:nvSpPr>
          <p:cNvPr id="42" name="Arc 41"/>
          <p:cNvSpPr/>
          <p:nvPr/>
        </p:nvSpPr>
        <p:spPr>
          <a:xfrm rot="7045725">
            <a:off x="1407035" y="-620151"/>
            <a:ext cx="6063216" cy="5567191"/>
          </a:xfrm>
          <a:prstGeom prst="arc">
            <a:avLst>
              <a:gd name="adj1" fmla="val 19956011"/>
              <a:gd name="adj2" fmla="val 3478997"/>
            </a:avLst>
          </a:prstGeom>
          <a:ln w="317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44" name="Arc 43"/>
          <p:cNvSpPr/>
          <p:nvPr/>
        </p:nvSpPr>
        <p:spPr>
          <a:xfrm rot="8463704">
            <a:off x="1704000" y="-1507178"/>
            <a:ext cx="7248081" cy="6848297"/>
          </a:xfrm>
          <a:prstGeom prst="arc">
            <a:avLst>
              <a:gd name="adj1" fmla="val 19508149"/>
              <a:gd name="adj2" fmla="val 2234649"/>
            </a:avLst>
          </a:prstGeom>
          <a:ln w="3175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hr-HR" dirty="0"/>
          </a:p>
        </p:txBody>
      </p:sp>
      <p:sp>
        <p:nvSpPr>
          <p:cNvPr id="56" name="TextBox 55"/>
          <p:cNvSpPr txBox="1"/>
          <p:nvPr/>
        </p:nvSpPr>
        <p:spPr>
          <a:xfrm>
            <a:off x="1857356" y="1857364"/>
            <a:ext cx="115416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2000" dirty="0" smtClean="0">
                <a:solidFill>
                  <a:schemeClr val="accent6">
                    <a:lumMod val="75000"/>
                  </a:schemeClr>
                </a:solidFill>
              </a:rPr>
              <a:t>adijabate</a:t>
            </a:r>
            <a:endParaRPr lang="hr-HR" sz="20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3929058" y="4643446"/>
            <a:ext cx="110921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2000" dirty="0" smtClean="0">
                <a:solidFill>
                  <a:srgbClr val="0070C0"/>
                </a:solidFill>
              </a:rPr>
              <a:t>izoterme</a:t>
            </a:r>
            <a:endParaRPr lang="hr-HR" sz="2000" dirty="0">
              <a:solidFill>
                <a:srgbClr val="0070C0"/>
              </a:solidFill>
            </a:endParaRPr>
          </a:p>
        </p:txBody>
      </p:sp>
      <p:graphicFrame>
        <p:nvGraphicFramePr>
          <p:cNvPr id="36" name="Object 26"/>
          <p:cNvGraphicFramePr>
            <a:graphicFrameLocks noChangeAspect="1"/>
          </p:cNvGraphicFramePr>
          <p:nvPr/>
        </p:nvGraphicFramePr>
        <p:xfrm>
          <a:off x="3000364" y="1857364"/>
          <a:ext cx="1430364" cy="469498"/>
        </p:xfrm>
        <a:graphic>
          <a:graphicData uri="http://schemas.openxmlformats.org/presentationml/2006/ole">
            <p:oleObj spid="_x0000_s94209" name="Equation" r:id="rId3" imgW="939600" imgH="253800" progId="Equation.3">
              <p:embed/>
            </p:oleObj>
          </a:graphicData>
        </a:graphic>
      </p:graphicFrame>
      <p:sp>
        <p:nvSpPr>
          <p:cNvPr id="39" name="TextBox 38"/>
          <p:cNvSpPr txBox="1"/>
          <p:nvPr/>
        </p:nvSpPr>
        <p:spPr>
          <a:xfrm>
            <a:off x="6643702" y="0"/>
            <a:ext cx="22536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b="1" dirty="0" smtClean="0">
                <a:solidFill>
                  <a:srgbClr val="C00000"/>
                </a:solidFill>
              </a:rPr>
              <a:t>ADIJABATSKI  PROCES</a:t>
            </a:r>
          </a:p>
        </p:txBody>
      </p:sp>
      <p:graphicFrame>
        <p:nvGraphicFramePr>
          <p:cNvPr id="94210" name="Object 26"/>
          <p:cNvGraphicFramePr>
            <a:graphicFrameLocks noChangeAspect="1"/>
          </p:cNvGraphicFramePr>
          <p:nvPr/>
        </p:nvGraphicFramePr>
        <p:xfrm>
          <a:off x="5143504" y="4572008"/>
          <a:ext cx="1411287" cy="469900"/>
        </p:xfrm>
        <a:graphic>
          <a:graphicData uri="http://schemas.openxmlformats.org/presentationml/2006/ole">
            <p:oleObj spid="_x0000_s94210" name="Equation" r:id="rId4" imgW="927000" imgH="253800" progId="Equation.3">
              <p:embed/>
            </p:oleObj>
          </a:graphicData>
        </a:graphic>
      </p:graphicFrame>
      <p:graphicFrame>
        <p:nvGraphicFramePr>
          <p:cNvPr id="94211" name="Object 26"/>
          <p:cNvGraphicFramePr>
            <a:graphicFrameLocks noChangeAspect="1"/>
          </p:cNvGraphicFramePr>
          <p:nvPr/>
        </p:nvGraphicFramePr>
        <p:xfrm>
          <a:off x="3214678" y="2357430"/>
          <a:ext cx="501650" cy="376238"/>
        </p:xfrm>
        <a:graphic>
          <a:graphicData uri="http://schemas.openxmlformats.org/presentationml/2006/ole">
            <p:oleObj spid="_x0000_s94211" name="Equation" r:id="rId5" imgW="330120" imgH="203040" progId="Equation.3">
              <p:embed/>
            </p:oleObj>
          </a:graphicData>
        </a:graphic>
      </p:graphicFrame>
      <p:sp>
        <p:nvSpPr>
          <p:cNvPr id="45" name="TextBox 44"/>
          <p:cNvSpPr txBox="1"/>
          <p:nvPr/>
        </p:nvSpPr>
        <p:spPr>
          <a:xfrm>
            <a:off x="3857620" y="2357430"/>
            <a:ext cx="31418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dirty="0" smtClean="0"/>
              <a:t>adijabate su strmije od izotermi</a:t>
            </a:r>
            <a:endParaRPr lang="hr-HR" dirty="0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 rot="16200000">
            <a:off x="5803900" y="2757462"/>
            <a:ext cx="6383338" cy="296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sr-Latn-C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r-HR" sz="2000" baseline="-25000" dirty="0">
                <a:solidFill>
                  <a:schemeClr val="bg1">
                    <a:lumMod val="75000"/>
                  </a:schemeClr>
                </a:solidFill>
                <a:latin typeface="+mn-lt"/>
              </a:rPr>
              <a:t>             Izv. prof. dr. sc. Rajka Jurdana Šepić     FIZIKA 1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71472" y="5143512"/>
            <a:ext cx="2357454" cy="4286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7" name="TextBox 6"/>
          <p:cNvSpPr txBox="1"/>
          <p:nvPr/>
        </p:nvSpPr>
        <p:spPr>
          <a:xfrm>
            <a:off x="428596" y="642918"/>
            <a:ext cx="557986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2400" b="1" dirty="0" smtClean="0">
                <a:solidFill>
                  <a:srgbClr val="C00000"/>
                </a:solidFill>
              </a:rPr>
              <a:t>POISSONOVE JEDNADŽBE ZA IDEALNI PLIN</a:t>
            </a:r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/>
        </p:nvGraphicFramePr>
        <p:xfrm>
          <a:off x="3346430" y="2024050"/>
          <a:ext cx="1718875" cy="387352"/>
        </p:xfrm>
        <a:graphic>
          <a:graphicData uri="http://schemas.openxmlformats.org/presentationml/2006/ole">
            <p:oleObj spid="_x0000_s78850" name="Equation" r:id="rId3" imgW="901440" imgH="203040" progId="Equation.3">
              <p:embed/>
            </p:oleObj>
          </a:graphicData>
        </a:graphic>
      </p:graphicFrame>
      <p:graphicFrame>
        <p:nvGraphicFramePr>
          <p:cNvPr id="20483" name="Object 3"/>
          <p:cNvGraphicFramePr>
            <a:graphicFrameLocks noChangeAspect="1"/>
          </p:cNvGraphicFramePr>
          <p:nvPr/>
        </p:nvGraphicFramePr>
        <p:xfrm>
          <a:off x="3406766" y="2714625"/>
          <a:ext cx="1598613" cy="436562"/>
        </p:xfrm>
        <a:graphic>
          <a:graphicData uri="http://schemas.openxmlformats.org/presentationml/2006/ole">
            <p:oleObj spid="_x0000_s78851" name="Equation" r:id="rId4" imgW="838080" imgH="228600" progId="Equation.3">
              <p:embed/>
            </p:oleObj>
          </a:graphicData>
        </a:graphic>
      </p:graphicFrame>
      <p:graphicFrame>
        <p:nvGraphicFramePr>
          <p:cNvPr id="20484" name="Object 4"/>
          <p:cNvGraphicFramePr>
            <a:graphicFrameLocks noChangeAspect="1"/>
          </p:cNvGraphicFramePr>
          <p:nvPr/>
        </p:nvGraphicFramePr>
        <p:xfrm>
          <a:off x="3286116" y="3429000"/>
          <a:ext cx="1839913" cy="434975"/>
        </p:xfrm>
        <a:graphic>
          <a:graphicData uri="http://schemas.openxmlformats.org/presentationml/2006/ole">
            <p:oleObj spid="_x0000_s78852" name="Equation" r:id="rId5" imgW="965160" imgH="228600" progId="Equation.3">
              <p:embed/>
            </p:oleObj>
          </a:graphicData>
        </a:graphic>
      </p:graphicFrame>
      <p:sp>
        <p:nvSpPr>
          <p:cNvPr id="9" name="Rectangle 8"/>
          <p:cNvSpPr>
            <a:spLocks noChangeArrowheads="1"/>
          </p:cNvSpPr>
          <p:nvPr/>
        </p:nvSpPr>
        <p:spPr bwMode="auto">
          <a:xfrm rot="16200000">
            <a:off x="5803900" y="2757462"/>
            <a:ext cx="6383338" cy="296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sr-Latn-C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r-HR" sz="2000" baseline="-25000" dirty="0">
                <a:solidFill>
                  <a:schemeClr val="bg1">
                    <a:lumMod val="75000"/>
                  </a:schemeClr>
                </a:solidFill>
                <a:latin typeface="+mn-lt"/>
              </a:rPr>
              <a:t>             Izv. prof. dr. sc. Rajka Jurdana Šepić     FIZIKA 1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071670" y="2714620"/>
            <a:ext cx="50540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2800" b="1" dirty="0" smtClean="0">
                <a:solidFill>
                  <a:srgbClr val="C00000"/>
                </a:solidFill>
              </a:rPr>
              <a:t>DRUGI ZAKON TERMODINAMIKE</a:t>
            </a: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 rot="16200000">
            <a:off x="5803900" y="2757462"/>
            <a:ext cx="6383338" cy="296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sr-Latn-C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r-HR" sz="2000" baseline="-25000" dirty="0">
                <a:solidFill>
                  <a:schemeClr val="bg1">
                    <a:lumMod val="75000"/>
                  </a:schemeClr>
                </a:solidFill>
                <a:latin typeface="+mn-lt"/>
              </a:rPr>
              <a:t>             Izv. prof. dr. sc. Rajka Jurdana Šepić     FIZIKA 1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71472" y="5143512"/>
            <a:ext cx="2357454" cy="4286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7" name="TextBox 6"/>
          <p:cNvSpPr txBox="1"/>
          <p:nvPr/>
        </p:nvSpPr>
        <p:spPr>
          <a:xfrm>
            <a:off x="428596" y="642918"/>
            <a:ext cx="435125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2400" b="1" dirty="0" smtClean="0">
                <a:solidFill>
                  <a:srgbClr val="C00000"/>
                </a:solidFill>
              </a:rPr>
              <a:t>DRUGI ZAKON TERMODINAMIKE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00034" y="1428736"/>
            <a:ext cx="57067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2000" dirty="0" smtClean="0"/>
              <a:t>- opisuje uvjete dobivanja mehaničkog rada iz topline</a:t>
            </a:r>
            <a:endParaRPr lang="hr-HR" sz="2000" dirty="0"/>
          </a:p>
        </p:txBody>
      </p:sp>
      <p:sp>
        <p:nvSpPr>
          <p:cNvPr id="6" name="TextBox 5"/>
          <p:cNvSpPr txBox="1"/>
          <p:nvPr/>
        </p:nvSpPr>
        <p:spPr>
          <a:xfrm>
            <a:off x="425780" y="1857364"/>
            <a:ext cx="871822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hr-HR" sz="2200" dirty="0" smtClean="0">
              <a:solidFill>
                <a:schemeClr val="accent4">
                  <a:lumMod val="75000"/>
                </a:schemeClr>
              </a:solidFill>
            </a:endParaRPr>
          </a:p>
          <a:p>
            <a:r>
              <a:rPr lang="hr-HR" sz="2200" dirty="0" smtClean="0">
                <a:solidFill>
                  <a:schemeClr val="accent4">
                    <a:lumMod val="75000"/>
                  </a:schemeClr>
                </a:solidFill>
              </a:rPr>
              <a:t>Za dobivanje rada potrebna su dva spremnika različitih temperatura.</a:t>
            </a:r>
          </a:p>
          <a:p>
            <a:r>
              <a:rPr lang="hr-HR" sz="2200" dirty="0" smtClean="0">
                <a:solidFill>
                  <a:schemeClr val="accent4">
                    <a:lumMod val="75000"/>
                  </a:schemeClr>
                </a:solidFill>
              </a:rPr>
              <a:t>Pri prijelazu topline iz toplijeg u hladniji, dobiva se mehanički rad.</a:t>
            </a:r>
          </a:p>
          <a:p>
            <a:r>
              <a:rPr lang="hr-HR" sz="2200" dirty="0" smtClean="0">
                <a:solidFill>
                  <a:schemeClr val="accent4">
                    <a:lumMod val="75000"/>
                  </a:schemeClr>
                </a:solidFill>
              </a:rPr>
              <a:t>Pri prijelazu topline iz hladnijeg u topliji, potrebno je uložiti mehanički rad.</a:t>
            </a:r>
          </a:p>
        </p:txBody>
      </p:sp>
      <p:sp>
        <p:nvSpPr>
          <p:cNvPr id="8" name="Rectangle 7"/>
          <p:cNvSpPr/>
          <p:nvPr/>
        </p:nvSpPr>
        <p:spPr>
          <a:xfrm>
            <a:off x="2214546" y="4214818"/>
            <a:ext cx="1714512" cy="2071702"/>
          </a:xfrm>
          <a:prstGeom prst="rect">
            <a:avLst/>
          </a:prstGeom>
          <a:solidFill>
            <a:schemeClr val="accent1">
              <a:alpha val="7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11" name="Rectangle 10"/>
          <p:cNvSpPr/>
          <p:nvPr/>
        </p:nvSpPr>
        <p:spPr>
          <a:xfrm>
            <a:off x="4929190" y="4214818"/>
            <a:ext cx="1643074" cy="2143140"/>
          </a:xfrm>
          <a:prstGeom prst="rect">
            <a:avLst/>
          </a:prstGeom>
          <a:solidFill>
            <a:schemeClr val="accent6">
              <a:lumMod val="75000"/>
              <a:alpha val="86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12" name="Right Arrow 11"/>
          <p:cNvSpPr/>
          <p:nvPr/>
        </p:nvSpPr>
        <p:spPr>
          <a:xfrm>
            <a:off x="3571868" y="4429132"/>
            <a:ext cx="1928826" cy="571504"/>
          </a:xfrm>
          <a:prstGeom prst="rightArrow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r-HR" dirty="0" smtClean="0">
                <a:solidFill>
                  <a:schemeClr val="tx1"/>
                </a:solidFill>
              </a:rPr>
              <a:t>Ulaganje rada</a:t>
            </a:r>
            <a:endParaRPr lang="hr-HR" dirty="0">
              <a:solidFill>
                <a:schemeClr val="tx1"/>
              </a:solidFill>
            </a:endParaRPr>
          </a:p>
        </p:txBody>
      </p:sp>
      <p:sp>
        <p:nvSpPr>
          <p:cNvPr id="13" name="Right Arrow 12"/>
          <p:cNvSpPr/>
          <p:nvPr/>
        </p:nvSpPr>
        <p:spPr>
          <a:xfrm rot="10800000">
            <a:off x="3500430" y="5429264"/>
            <a:ext cx="1928826" cy="571504"/>
          </a:xfrm>
          <a:prstGeom prst="rightArrow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 dirty="0">
              <a:solidFill>
                <a:schemeClr val="tx1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714744" y="5500702"/>
            <a:ext cx="15983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dirty="0" smtClean="0"/>
              <a:t>Dobivanje rada</a:t>
            </a:r>
            <a:endParaRPr lang="hr-HR" dirty="0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 rot="16200000">
            <a:off x="5803900" y="2757462"/>
            <a:ext cx="6383338" cy="296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sr-Latn-C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r-HR" sz="2000" baseline="-25000" dirty="0">
                <a:solidFill>
                  <a:schemeClr val="bg1">
                    <a:lumMod val="75000"/>
                  </a:schemeClr>
                </a:solidFill>
                <a:latin typeface="+mn-lt"/>
              </a:rPr>
              <a:t>             Izv. prof. dr. sc. Rajka Jurdana Šepić     FIZIKA 1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71472" y="5143512"/>
            <a:ext cx="2357454" cy="4286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7" name="TextBox 6"/>
          <p:cNvSpPr txBox="1"/>
          <p:nvPr/>
        </p:nvSpPr>
        <p:spPr>
          <a:xfrm>
            <a:off x="428596" y="714356"/>
            <a:ext cx="435125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2400" b="1" dirty="0" smtClean="0">
                <a:solidFill>
                  <a:srgbClr val="C00000"/>
                </a:solidFill>
              </a:rPr>
              <a:t>DRUGI ZAKON TERMODINAMIKE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25780" y="2214554"/>
            <a:ext cx="871822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hr-HR" sz="2200" dirty="0" smtClean="0">
              <a:solidFill>
                <a:schemeClr val="accent4">
                  <a:lumMod val="75000"/>
                </a:schemeClr>
              </a:solidFill>
            </a:endParaRPr>
          </a:p>
          <a:p>
            <a:endParaRPr lang="hr-HR" sz="2200" dirty="0" smtClean="0">
              <a:solidFill>
                <a:schemeClr val="accent4">
                  <a:lumMod val="75000"/>
                </a:schemeClr>
              </a:solidFill>
            </a:endParaRPr>
          </a:p>
          <a:p>
            <a:endParaRPr lang="hr-HR" sz="2200" dirty="0" smtClean="0">
              <a:solidFill>
                <a:schemeClr val="accent4">
                  <a:lumMod val="75000"/>
                </a:schemeClr>
              </a:solidFill>
            </a:endParaRPr>
          </a:p>
          <a:p>
            <a:endParaRPr lang="hr-HR" sz="2200" dirty="0" smtClean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25780" y="1285860"/>
            <a:ext cx="871822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sz="2200" dirty="0" smtClean="0">
                <a:solidFill>
                  <a:srgbClr val="0070C0"/>
                </a:solidFill>
              </a:rPr>
              <a:t>Clausiusova formulacija:</a:t>
            </a:r>
            <a:endParaRPr lang="hr-HR" sz="22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r>
              <a:rPr lang="hr-HR" sz="2200" dirty="0" smtClean="0"/>
              <a:t>Toplina ne može sama od sebe prelaziti s hladnijega na toplije tijelo,</a:t>
            </a:r>
          </a:p>
          <a:p>
            <a:r>
              <a:rPr lang="hr-HR" sz="2200" dirty="0" smtClean="0"/>
              <a:t>ni posredno ni neposredno.</a:t>
            </a:r>
          </a:p>
        </p:txBody>
      </p:sp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868" y="2571744"/>
            <a:ext cx="1571636" cy="4046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TextBox 9"/>
          <p:cNvSpPr txBox="1"/>
          <p:nvPr/>
        </p:nvSpPr>
        <p:spPr>
          <a:xfrm>
            <a:off x="2786050" y="2714620"/>
            <a:ext cx="3698577" cy="461665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hr-HR" sz="2400" dirty="0" smtClean="0">
                <a:solidFill>
                  <a:srgbClr val="0070C0"/>
                </a:solidFill>
              </a:rPr>
              <a:t>Clausiusov nemogući proces</a:t>
            </a:r>
            <a:endParaRPr lang="hr-HR" sz="2400" dirty="0">
              <a:solidFill>
                <a:srgbClr val="0070C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 rot="16200000">
            <a:off x="6659538" y="4115370"/>
            <a:ext cx="45995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Izvor: www.fsb.unizg.hr/termovel/8vj_uvod.pdf</a:t>
            </a:r>
            <a:endParaRPr lang="hr-HR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71472" y="5143512"/>
            <a:ext cx="2357454" cy="4286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7" name="TextBox 6"/>
          <p:cNvSpPr txBox="1"/>
          <p:nvPr/>
        </p:nvSpPr>
        <p:spPr>
          <a:xfrm>
            <a:off x="428596" y="642918"/>
            <a:ext cx="435125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2400" b="1" dirty="0" smtClean="0">
                <a:solidFill>
                  <a:srgbClr val="C00000"/>
                </a:solidFill>
              </a:rPr>
              <a:t>DRUGI ZAKON TERMODINAMIKE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25780" y="1428736"/>
            <a:ext cx="8718220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sz="2200" dirty="0" smtClean="0"/>
              <a:t>Ne može se konstruirati toplinski stroj koji bi obavljao rad</a:t>
            </a:r>
          </a:p>
          <a:p>
            <a:r>
              <a:rPr lang="hr-HR" sz="2200" dirty="0" smtClean="0"/>
              <a:t>crpeći toplinu samo iz jednoga spremnika. </a:t>
            </a:r>
          </a:p>
          <a:p>
            <a:endParaRPr lang="hr-HR" sz="2200" dirty="0" smtClean="0">
              <a:solidFill>
                <a:schemeClr val="accent4">
                  <a:lumMod val="75000"/>
                </a:schemeClr>
              </a:solidFill>
            </a:endParaRPr>
          </a:p>
          <a:p>
            <a:endParaRPr lang="hr-HR" sz="2200" dirty="0" smtClean="0">
              <a:solidFill>
                <a:schemeClr val="accent4">
                  <a:lumMod val="75000"/>
                </a:schemeClr>
              </a:solidFill>
            </a:endParaRPr>
          </a:p>
          <a:p>
            <a:endParaRPr lang="hr-HR" sz="2200" dirty="0" smtClean="0">
              <a:solidFill>
                <a:schemeClr val="accent4">
                  <a:lumMod val="75000"/>
                </a:schemeClr>
              </a:solidFill>
            </a:endParaRPr>
          </a:p>
        </p:txBody>
      </p:sp>
      <p:pic>
        <p:nvPicPr>
          <p:cNvPr id="9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28926" y="2237559"/>
            <a:ext cx="2071702" cy="4620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TextBox 9"/>
          <p:cNvSpPr txBox="1"/>
          <p:nvPr/>
        </p:nvSpPr>
        <p:spPr>
          <a:xfrm rot="16200000">
            <a:off x="6659538" y="3352557"/>
            <a:ext cx="45995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Izvor: www.fsb.unizg.hr/termovel/8vj_uvod.pdf</a:t>
            </a:r>
            <a:endParaRPr lang="hr-HR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214546" y="2500306"/>
            <a:ext cx="3607526" cy="461665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hr-HR" sz="2400" dirty="0" smtClean="0">
                <a:solidFill>
                  <a:srgbClr val="7030A0"/>
                </a:solidFill>
              </a:rPr>
              <a:t>Planckov nemogući proces</a:t>
            </a:r>
            <a:endParaRPr lang="hr-HR" sz="2400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642910" y="642918"/>
            <a:ext cx="38196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2400" b="1" dirty="0" smtClean="0">
                <a:solidFill>
                  <a:srgbClr val="C00000"/>
                </a:solidFill>
              </a:rPr>
              <a:t>CARNOTOV KRUŽNI  PROCES</a:t>
            </a:r>
          </a:p>
        </p:txBody>
      </p:sp>
      <p:cxnSp>
        <p:nvCxnSpPr>
          <p:cNvPr id="27" name="Straight Arrow Connector 26"/>
          <p:cNvCxnSpPr/>
          <p:nvPr/>
        </p:nvCxnSpPr>
        <p:spPr>
          <a:xfrm>
            <a:off x="3000364" y="5477062"/>
            <a:ext cx="3571899" cy="23639"/>
          </a:xfrm>
          <a:prstGeom prst="straightConnector1">
            <a:avLst/>
          </a:prstGeom>
          <a:ln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/>
          <p:nvPr/>
        </p:nvCxnSpPr>
        <p:spPr>
          <a:xfrm rot="5400000" flipH="1" flipV="1">
            <a:off x="1107257" y="3583953"/>
            <a:ext cx="3786214" cy="1588"/>
          </a:xfrm>
          <a:prstGeom prst="straightConnector1">
            <a:avLst/>
          </a:prstGeom>
          <a:ln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8"/>
          <p:cNvSpPr txBox="1"/>
          <p:nvPr/>
        </p:nvSpPr>
        <p:spPr>
          <a:xfrm>
            <a:off x="2643174" y="1690846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i="1" dirty="0" smtClean="0"/>
              <a:t>p</a:t>
            </a:r>
            <a:endParaRPr lang="hr-HR" i="1" dirty="0"/>
          </a:p>
        </p:txBody>
      </p:sp>
      <p:sp>
        <p:nvSpPr>
          <p:cNvPr id="41" name="Arc 40"/>
          <p:cNvSpPr/>
          <p:nvPr/>
        </p:nvSpPr>
        <p:spPr>
          <a:xfrm rot="9740749">
            <a:off x="3248266" y="-1667010"/>
            <a:ext cx="6167943" cy="6358519"/>
          </a:xfrm>
          <a:prstGeom prst="arc">
            <a:avLst>
              <a:gd name="adj1" fmla="val 17311219"/>
              <a:gd name="adj2" fmla="val 424321"/>
            </a:avLst>
          </a:prstGeom>
          <a:ln w="254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42" name="Arc 41"/>
          <p:cNvSpPr/>
          <p:nvPr/>
        </p:nvSpPr>
        <p:spPr>
          <a:xfrm rot="7045725">
            <a:off x="2978671" y="-620153"/>
            <a:ext cx="6063216" cy="5567191"/>
          </a:xfrm>
          <a:prstGeom prst="arc">
            <a:avLst>
              <a:gd name="adj1" fmla="val 19755804"/>
              <a:gd name="adj2" fmla="val 1675596"/>
            </a:avLst>
          </a:prstGeom>
          <a:ln w="254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43" name="Arc 42"/>
          <p:cNvSpPr/>
          <p:nvPr/>
        </p:nvSpPr>
        <p:spPr>
          <a:xfrm rot="9224883">
            <a:off x="4190985" y="-1089540"/>
            <a:ext cx="6740561" cy="6632320"/>
          </a:xfrm>
          <a:prstGeom prst="arc">
            <a:avLst>
              <a:gd name="adj1" fmla="val 19240499"/>
              <a:gd name="adj2" fmla="val 750505"/>
            </a:avLst>
          </a:prstGeom>
          <a:ln w="254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44" name="Arc 43"/>
          <p:cNvSpPr/>
          <p:nvPr/>
        </p:nvSpPr>
        <p:spPr>
          <a:xfrm rot="8463704">
            <a:off x="3275636" y="-1507180"/>
            <a:ext cx="7248081" cy="6848297"/>
          </a:xfrm>
          <a:prstGeom prst="arc">
            <a:avLst>
              <a:gd name="adj1" fmla="val 19508149"/>
              <a:gd name="adj2" fmla="val 2234649"/>
            </a:avLst>
          </a:prstGeom>
          <a:ln w="254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hr-HR" dirty="0"/>
          </a:p>
        </p:txBody>
      </p:sp>
      <p:sp>
        <p:nvSpPr>
          <p:cNvPr id="48" name="TextBox 47"/>
          <p:cNvSpPr txBox="1"/>
          <p:nvPr/>
        </p:nvSpPr>
        <p:spPr>
          <a:xfrm>
            <a:off x="3357554" y="2119474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dirty="0" smtClean="0"/>
              <a:t>1</a:t>
            </a:r>
            <a:endParaRPr lang="hr-HR" dirty="0"/>
          </a:p>
        </p:txBody>
      </p:sp>
      <p:sp>
        <p:nvSpPr>
          <p:cNvPr id="49" name="TextBox 48"/>
          <p:cNvSpPr txBox="1"/>
          <p:nvPr/>
        </p:nvSpPr>
        <p:spPr>
          <a:xfrm>
            <a:off x="4857752" y="3976862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dirty="0" smtClean="0"/>
              <a:t>2</a:t>
            </a:r>
            <a:endParaRPr lang="hr-HR" dirty="0"/>
          </a:p>
        </p:txBody>
      </p:sp>
      <p:sp>
        <p:nvSpPr>
          <p:cNvPr id="50" name="TextBox 49"/>
          <p:cNvSpPr txBox="1"/>
          <p:nvPr/>
        </p:nvSpPr>
        <p:spPr>
          <a:xfrm>
            <a:off x="5786446" y="476268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dirty="0" smtClean="0"/>
              <a:t>3</a:t>
            </a:r>
            <a:endParaRPr lang="hr-HR" dirty="0"/>
          </a:p>
        </p:txBody>
      </p:sp>
      <p:sp>
        <p:nvSpPr>
          <p:cNvPr id="51" name="TextBox 50"/>
          <p:cNvSpPr txBox="1"/>
          <p:nvPr/>
        </p:nvSpPr>
        <p:spPr>
          <a:xfrm>
            <a:off x="4857752" y="4976994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dirty="0" smtClean="0"/>
              <a:t>4</a:t>
            </a:r>
            <a:endParaRPr lang="hr-HR" dirty="0"/>
          </a:p>
        </p:txBody>
      </p:sp>
      <p:cxnSp>
        <p:nvCxnSpPr>
          <p:cNvPr id="59" name="Straight Connector 58"/>
          <p:cNvCxnSpPr>
            <a:stCxn id="48" idx="1"/>
          </p:cNvCxnSpPr>
          <p:nvPr/>
        </p:nvCxnSpPr>
        <p:spPr>
          <a:xfrm rot="10800000" flipV="1">
            <a:off x="3357554" y="2304140"/>
            <a:ext cx="1588" cy="317292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/>
          <p:cNvCxnSpPr/>
          <p:nvPr/>
        </p:nvCxnSpPr>
        <p:spPr>
          <a:xfrm rot="5400000">
            <a:off x="4307143" y="4884661"/>
            <a:ext cx="1244094" cy="1588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/>
          <p:cNvCxnSpPr/>
          <p:nvPr/>
        </p:nvCxnSpPr>
        <p:spPr>
          <a:xfrm rot="5400000">
            <a:off x="4929193" y="5262745"/>
            <a:ext cx="428626" cy="4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" name="TextBox 70"/>
          <p:cNvSpPr txBox="1"/>
          <p:nvPr/>
        </p:nvSpPr>
        <p:spPr>
          <a:xfrm>
            <a:off x="3214678" y="5477060"/>
            <a:ext cx="394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i="1" dirty="0" smtClean="0"/>
              <a:t>V</a:t>
            </a:r>
            <a:r>
              <a:rPr lang="hr-HR" i="1" baseline="-25000" dirty="0" smtClean="0"/>
              <a:t>1</a:t>
            </a:r>
            <a:endParaRPr lang="hr-HR" i="1" baseline="-25000" dirty="0"/>
          </a:p>
        </p:txBody>
      </p:sp>
      <p:sp>
        <p:nvSpPr>
          <p:cNvPr id="72" name="TextBox 71"/>
          <p:cNvSpPr txBox="1"/>
          <p:nvPr/>
        </p:nvSpPr>
        <p:spPr>
          <a:xfrm>
            <a:off x="5786446" y="5477060"/>
            <a:ext cx="394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i="1" dirty="0" smtClean="0"/>
              <a:t>V</a:t>
            </a:r>
            <a:r>
              <a:rPr lang="hr-HR" i="1" baseline="-25000" dirty="0" smtClean="0"/>
              <a:t>3</a:t>
            </a:r>
            <a:endParaRPr lang="hr-HR" i="1" baseline="-25000" dirty="0"/>
          </a:p>
        </p:txBody>
      </p:sp>
      <p:sp>
        <p:nvSpPr>
          <p:cNvPr id="73" name="TextBox 72"/>
          <p:cNvSpPr txBox="1"/>
          <p:nvPr/>
        </p:nvSpPr>
        <p:spPr>
          <a:xfrm>
            <a:off x="5072066" y="5477060"/>
            <a:ext cx="394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i="1" dirty="0" smtClean="0"/>
              <a:t>V</a:t>
            </a:r>
            <a:r>
              <a:rPr lang="hr-HR" i="1" baseline="-25000" dirty="0" smtClean="0"/>
              <a:t>4</a:t>
            </a:r>
            <a:endParaRPr lang="hr-HR" i="1" baseline="-25000" dirty="0"/>
          </a:p>
        </p:txBody>
      </p:sp>
      <p:sp>
        <p:nvSpPr>
          <p:cNvPr id="74" name="TextBox 73"/>
          <p:cNvSpPr txBox="1"/>
          <p:nvPr/>
        </p:nvSpPr>
        <p:spPr>
          <a:xfrm>
            <a:off x="4643438" y="5477060"/>
            <a:ext cx="394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i="1" dirty="0" smtClean="0"/>
              <a:t>V</a:t>
            </a:r>
            <a:r>
              <a:rPr lang="hr-HR" i="1" baseline="-25000" dirty="0" smtClean="0"/>
              <a:t>2</a:t>
            </a:r>
            <a:endParaRPr lang="hr-HR" i="1" baseline="-25000" dirty="0"/>
          </a:p>
        </p:txBody>
      </p:sp>
      <p:cxnSp>
        <p:nvCxnSpPr>
          <p:cNvPr id="75" name="Straight Connector 74"/>
          <p:cNvCxnSpPr/>
          <p:nvPr/>
        </p:nvCxnSpPr>
        <p:spPr>
          <a:xfrm>
            <a:off x="3000364" y="2333788"/>
            <a:ext cx="357190" cy="1588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Straight Connector 82"/>
          <p:cNvCxnSpPr/>
          <p:nvPr/>
        </p:nvCxnSpPr>
        <p:spPr>
          <a:xfrm>
            <a:off x="3000364" y="4262614"/>
            <a:ext cx="1928826" cy="1588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Straight Connector 88"/>
          <p:cNvCxnSpPr/>
          <p:nvPr/>
        </p:nvCxnSpPr>
        <p:spPr>
          <a:xfrm>
            <a:off x="3000364" y="4976994"/>
            <a:ext cx="2214578" cy="73026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Straight Connector 89"/>
          <p:cNvCxnSpPr/>
          <p:nvPr/>
        </p:nvCxnSpPr>
        <p:spPr>
          <a:xfrm>
            <a:off x="3000365" y="5072072"/>
            <a:ext cx="3159206" cy="71438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1" name="TextBox 100"/>
          <p:cNvSpPr txBox="1"/>
          <p:nvPr/>
        </p:nvSpPr>
        <p:spPr>
          <a:xfrm>
            <a:off x="2643174" y="2190912"/>
            <a:ext cx="3818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i="1" dirty="0" smtClean="0"/>
              <a:t>p</a:t>
            </a:r>
            <a:r>
              <a:rPr lang="hr-HR" i="1" baseline="-25000" dirty="0" smtClean="0"/>
              <a:t>1</a:t>
            </a:r>
            <a:endParaRPr lang="hr-HR" i="1" baseline="-25000" dirty="0"/>
          </a:p>
        </p:txBody>
      </p:sp>
      <p:sp>
        <p:nvSpPr>
          <p:cNvPr id="103" name="TextBox 102"/>
          <p:cNvSpPr txBox="1"/>
          <p:nvPr/>
        </p:nvSpPr>
        <p:spPr>
          <a:xfrm>
            <a:off x="2571767" y="4714883"/>
            <a:ext cx="3818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i="1" dirty="0" smtClean="0"/>
              <a:t>p</a:t>
            </a:r>
            <a:r>
              <a:rPr lang="hr-HR" i="1" baseline="-25000" dirty="0" smtClean="0"/>
              <a:t>4</a:t>
            </a:r>
            <a:endParaRPr lang="hr-HR" i="1" baseline="-25000" dirty="0"/>
          </a:p>
        </p:txBody>
      </p:sp>
      <p:sp>
        <p:nvSpPr>
          <p:cNvPr id="104" name="TextBox 103"/>
          <p:cNvSpPr txBox="1"/>
          <p:nvPr/>
        </p:nvSpPr>
        <p:spPr>
          <a:xfrm>
            <a:off x="2571767" y="4929197"/>
            <a:ext cx="3818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i="1" dirty="0" smtClean="0"/>
              <a:t>p</a:t>
            </a:r>
            <a:r>
              <a:rPr lang="hr-HR" i="1" baseline="-25000" dirty="0" smtClean="0"/>
              <a:t>3</a:t>
            </a:r>
            <a:endParaRPr lang="hr-HR" i="1" baseline="-25000" dirty="0"/>
          </a:p>
        </p:txBody>
      </p:sp>
      <p:sp>
        <p:nvSpPr>
          <p:cNvPr id="105" name="TextBox 104"/>
          <p:cNvSpPr txBox="1"/>
          <p:nvPr/>
        </p:nvSpPr>
        <p:spPr>
          <a:xfrm>
            <a:off x="2571736" y="4048300"/>
            <a:ext cx="3818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i="1" dirty="0" smtClean="0"/>
              <a:t>p</a:t>
            </a:r>
            <a:r>
              <a:rPr lang="hr-HR" i="1" baseline="-25000" dirty="0" smtClean="0"/>
              <a:t>2</a:t>
            </a:r>
            <a:endParaRPr lang="hr-HR" i="1" baseline="-25000" dirty="0"/>
          </a:p>
        </p:txBody>
      </p:sp>
      <p:sp>
        <p:nvSpPr>
          <p:cNvPr id="65" name="TextBox 64"/>
          <p:cNvSpPr txBox="1"/>
          <p:nvPr/>
        </p:nvSpPr>
        <p:spPr>
          <a:xfrm>
            <a:off x="1643042" y="1071546"/>
            <a:ext cx="551080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Tx/>
              <a:buChar char="-"/>
            </a:pPr>
            <a:r>
              <a:rPr lang="hr-HR" sz="2000" dirty="0" smtClean="0"/>
              <a:t>  idealizirani proces s najvećim stupnjem korisnosti</a:t>
            </a:r>
          </a:p>
          <a:p>
            <a:pPr>
              <a:buFontTx/>
              <a:buChar char="-"/>
            </a:pPr>
            <a:endParaRPr lang="hr-HR" sz="2000" dirty="0"/>
          </a:p>
        </p:txBody>
      </p:sp>
      <p:sp>
        <p:nvSpPr>
          <p:cNvPr id="66" name="TextBox 65"/>
          <p:cNvSpPr txBox="1"/>
          <p:nvPr/>
        </p:nvSpPr>
        <p:spPr>
          <a:xfrm>
            <a:off x="1285852" y="5929330"/>
            <a:ext cx="5468933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2000" dirty="0" smtClean="0"/>
              <a:t>Sustav koji bi izvodio Carnotov kružni proces bio bi </a:t>
            </a:r>
          </a:p>
          <a:p>
            <a:r>
              <a:rPr lang="hr-HR" sz="2400" b="1" dirty="0" smtClean="0">
                <a:solidFill>
                  <a:schemeClr val="accent6">
                    <a:lumMod val="75000"/>
                  </a:schemeClr>
                </a:solidFill>
              </a:rPr>
              <a:t>hipotetički Carnotov toplinski stroj</a:t>
            </a:r>
          </a:p>
          <a:p>
            <a:endParaRPr lang="hr-HR" sz="2000" dirty="0" smtClean="0"/>
          </a:p>
          <a:p>
            <a:endParaRPr lang="hr-HR" sz="2000" dirty="0"/>
          </a:p>
        </p:txBody>
      </p:sp>
      <p:sp>
        <p:nvSpPr>
          <p:cNvPr id="67" name="TextBox 66"/>
          <p:cNvSpPr txBox="1"/>
          <p:nvPr/>
        </p:nvSpPr>
        <p:spPr>
          <a:xfrm>
            <a:off x="7367232" y="0"/>
            <a:ext cx="17767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b="1" dirty="0" smtClean="0">
                <a:solidFill>
                  <a:srgbClr val="C00000"/>
                </a:solidFill>
              </a:rPr>
              <a:t>KRUŽNI PROCESI</a:t>
            </a:r>
          </a:p>
        </p:txBody>
      </p:sp>
      <p:sp>
        <p:nvSpPr>
          <p:cNvPr id="32" name="Rectangle 31"/>
          <p:cNvSpPr>
            <a:spLocks noChangeArrowheads="1"/>
          </p:cNvSpPr>
          <p:nvPr/>
        </p:nvSpPr>
        <p:spPr bwMode="auto">
          <a:xfrm rot="16200000">
            <a:off x="5803900" y="2757462"/>
            <a:ext cx="6383338" cy="296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sr-Latn-C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r-HR" sz="2000" baseline="-25000" dirty="0">
                <a:solidFill>
                  <a:schemeClr val="bg1">
                    <a:lumMod val="75000"/>
                  </a:schemeClr>
                </a:solidFill>
                <a:latin typeface="+mn-lt"/>
              </a:rPr>
              <a:t>             Izv. prof. dr. sc. Rajka Jurdana Šepić     FIZIKA 1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Freeform 46"/>
          <p:cNvSpPr/>
          <p:nvPr/>
        </p:nvSpPr>
        <p:spPr>
          <a:xfrm>
            <a:off x="785786" y="2285992"/>
            <a:ext cx="2547257" cy="2884715"/>
          </a:xfrm>
          <a:custGeom>
            <a:avLst/>
            <a:gdLst>
              <a:gd name="connsiteX0" fmla="*/ 10885 w 2547257"/>
              <a:gd name="connsiteY0" fmla="*/ 97972 h 2884715"/>
              <a:gd name="connsiteX1" fmla="*/ 250371 w 2547257"/>
              <a:gd name="connsiteY1" fmla="*/ 729343 h 2884715"/>
              <a:gd name="connsiteX2" fmla="*/ 609600 w 2547257"/>
              <a:gd name="connsiteY2" fmla="*/ 1273629 h 2884715"/>
              <a:gd name="connsiteX3" fmla="*/ 859971 w 2547257"/>
              <a:gd name="connsiteY3" fmla="*/ 1534886 h 2884715"/>
              <a:gd name="connsiteX4" fmla="*/ 1284514 w 2547257"/>
              <a:gd name="connsiteY4" fmla="*/ 1894115 h 2884715"/>
              <a:gd name="connsiteX5" fmla="*/ 1524000 w 2547257"/>
              <a:gd name="connsiteY5" fmla="*/ 2013858 h 2884715"/>
              <a:gd name="connsiteX6" fmla="*/ 1654628 w 2547257"/>
              <a:gd name="connsiteY6" fmla="*/ 2166258 h 2884715"/>
              <a:gd name="connsiteX7" fmla="*/ 1915885 w 2547257"/>
              <a:gd name="connsiteY7" fmla="*/ 2427515 h 2884715"/>
              <a:gd name="connsiteX8" fmla="*/ 2373085 w 2547257"/>
              <a:gd name="connsiteY8" fmla="*/ 2786743 h 2884715"/>
              <a:gd name="connsiteX9" fmla="*/ 2547257 w 2547257"/>
              <a:gd name="connsiteY9" fmla="*/ 2884715 h 2884715"/>
              <a:gd name="connsiteX10" fmla="*/ 2079171 w 2547257"/>
              <a:gd name="connsiteY10" fmla="*/ 2852058 h 2884715"/>
              <a:gd name="connsiteX11" fmla="*/ 1807028 w 2547257"/>
              <a:gd name="connsiteY11" fmla="*/ 2808515 h 2884715"/>
              <a:gd name="connsiteX12" fmla="*/ 1240971 w 2547257"/>
              <a:gd name="connsiteY12" fmla="*/ 2449286 h 2884715"/>
              <a:gd name="connsiteX13" fmla="*/ 816428 w 2547257"/>
              <a:gd name="connsiteY13" fmla="*/ 2035629 h 2884715"/>
              <a:gd name="connsiteX14" fmla="*/ 555171 w 2547257"/>
              <a:gd name="connsiteY14" fmla="*/ 1719943 h 2884715"/>
              <a:gd name="connsiteX15" fmla="*/ 304800 w 2547257"/>
              <a:gd name="connsiteY15" fmla="*/ 1240972 h 2884715"/>
              <a:gd name="connsiteX16" fmla="*/ 141514 w 2547257"/>
              <a:gd name="connsiteY16" fmla="*/ 838200 h 2884715"/>
              <a:gd name="connsiteX17" fmla="*/ 43543 w 2547257"/>
              <a:gd name="connsiteY17" fmla="*/ 402772 h 2884715"/>
              <a:gd name="connsiteX18" fmla="*/ 10885 w 2547257"/>
              <a:gd name="connsiteY18" fmla="*/ 43543 h 2884715"/>
              <a:gd name="connsiteX19" fmla="*/ 0 w 2547257"/>
              <a:gd name="connsiteY19" fmla="*/ 0 h 2884715"/>
              <a:gd name="connsiteX20" fmla="*/ 65314 w 2547257"/>
              <a:gd name="connsiteY20" fmla="*/ 304800 h 2884715"/>
              <a:gd name="connsiteX21" fmla="*/ 152400 w 2547257"/>
              <a:gd name="connsiteY21" fmla="*/ 511629 h 28847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2547257" h="2884715">
                <a:moveTo>
                  <a:pt x="10885" y="97972"/>
                </a:moveTo>
                <a:lnTo>
                  <a:pt x="250371" y="729343"/>
                </a:lnTo>
                <a:lnTo>
                  <a:pt x="609600" y="1273629"/>
                </a:lnTo>
                <a:lnTo>
                  <a:pt x="859971" y="1534886"/>
                </a:lnTo>
                <a:lnTo>
                  <a:pt x="1284514" y="1894115"/>
                </a:lnTo>
                <a:lnTo>
                  <a:pt x="1524000" y="2013858"/>
                </a:lnTo>
                <a:lnTo>
                  <a:pt x="1654628" y="2166258"/>
                </a:lnTo>
                <a:lnTo>
                  <a:pt x="1915885" y="2427515"/>
                </a:lnTo>
                <a:lnTo>
                  <a:pt x="2373085" y="2786743"/>
                </a:lnTo>
                <a:lnTo>
                  <a:pt x="2547257" y="2884715"/>
                </a:lnTo>
                <a:lnTo>
                  <a:pt x="2079171" y="2852058"/>
                </a:lnTo>
                <a:lnTo>
                  <a:pt x="1807028" y="2808515"/>
                </a:lnTo>
                <a:lnTo>
                  <a:pt x="1240971" y="2449286"/>
                </a:lnTo>
                <a:lnTo>
                  <a:pt x="816428" y="2035629"/>
                </a:lnTo>
                <a:lnTo>
                  <a:pt x="555171" y="1719943"/>
                </a:lnTo>
                <a:lnTo>
                  <a:pt x="304800" y="1240972"/>
                </a:lnTo>
                <a:lnTo>
                  <a:pt x="141514" y="838200"/>
                </a:lnTo>
                <a:lnTo>
                  <a:pt x="43543" y="402772"/>
                </a:lnTo>
                <a:lnTo>
                  <a:pt x="10885" y="43543"/>
                </a:lnTo>
                <a:lnTo>
                  <a:pt x="0" y="0"/>
                </a:lnTo>
                <a:lnTo>
                  <a:pt x="65314" y="304800"/>
                </a:lnTo>
                <a:lnTo>
                  <a:pt x="152400" y="511629"/>
                </a:lnTo>
              </a:path>
            </a:pathLst>
          </a:custGeom>
          <a:solidFill>
            <a:schemeClr val="accent4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7" name="TextBox 6"/>
          <p:cNvSpPr txBox="1"/>
          <p:nvPr/>
        </p:nvSpPr>
        <p:spPr>
          <a:xfrm>
            <a:off x="285720" y="428604"/>
            <a:ext cx="38196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2400" b="1" dirty="0" smtClean="0">
                <a:solidFill>
                  <a:srgbClr val="C00000"/>
                </a:solidFill>
              </a:rPr>
              <a:t>CARNOTOV KRUŽNI  PROCES</a:t>
            </a:r>
          </a:p>
        </p:txBody>
      </p:sp>
      <p:cxnSp>
        <p:nvCxnSpPr>
          <p:cNvPr id="27" name="Straight Arrow Connector 26"/>
          <p:cNvCxnSpPr/>
          <p:nvPr/>
        </p:nvCxnSpPr>
        <p:spPr>
          <a:xfrm>
            <a:off x="428597" y="5477063"/>
            <a:ext cx="3571899" cy="23639"/>
          </a:xfrm>
          <a:prstGeom prst="straightConnector1">
            <a:avLst/>
          </a:prstGeom>
          <a:ln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/>
          <p:nvPr/>
        </p:nvCxnSpPr>
        <p:spPr>
          <a:xfrm rot="5400000" flipH="1" flipV="1">
            <a:off x="-1464510" y="3583954"/>
            <a:ext cx="3786214" cy="1588"/>
          </a:xfrm>
          <a:prstGeom prst="straightConnector1">
            <a:avLst/>
          </a:prstGeom>
          <a:ln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8"/>
          <p:cNvSpPr txBox="1"/>
          <p:nvPr/>
        </p:nvSpPr>
        <p:spPr>
          <a:xfrm>
            <a:off x="71407" y="1690847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i="1" dirty="0" smtClean="0"/>
              <a:t>p</a:t>
            </a:r>
            <a:endParaRPr lang="hr-HR" i="1" dirty="0"/>
          </a:p>
        </p:txBody>
      </p:sp>
      <p:sp>
        <p:nvSpPr>
          <p:cNvPr id="37" name="TextBox 36"/>
          <p:cNvSpPr txBox="1"/>
          <p:nvPr/>
        </p:nvSpPr>
        <p:spPr>
          <a:xfrm>
            <a:off x="3786182" y="5572140"/>
            <a:ext cx="3161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i="1" dirty="0" smtClean="0"/>
              <a:t>V</a:t>
            </a:r>
            <a:endParaRPr lang="hr-HR" i="1" dirty="0"/>
          </a:p>
        </p:txBody>
      </p:sp>
      <p:sp>
        <p:nvSpPr>
          <p:cNvPr id="41" name="Arc 40"/>
          <p:cNvSpPr/>
          <p:nvPr/>
        </p:nvSpPr>
        <p:spPr>
          <a:xfrm rot="9740749">
            <a:off x="676499" y="-1667009"/>
            <a:ext cx="6167943" cy="6358519"/>
          </a:xfrm>
          <a:prstGeom prst="arc">
            <a:avLst>
              <a:gd name="adj1" fmla="val 17311219"/>
              <a:gd name="adj2" fmla="val 424321"/>
            </a:avLst>
          </a:prstGeom>
          <a:ln w="254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42" name="Arc 41"/>
          <p:cNvSpPr/>
          <p:nvPr/>
        </p:nvSpPr>
        <p:spPr>
          <a:xfrm rot="7045725">
            <a:off x="406904" y="-620152"/>
            <a:ext cx="6063216" cy="5567191"/>
          </a:xfrm>
          <a:prstGeom prst="arc">
            <a:avLst>
              <a:gd name="adj1" fmla="val 19755804"/>
              <a:gd name="adj2" fmla="val 1675596"/>
            </a:avLst>
          </a:prstGeom>
          <a:ln w="254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43" name="Arc 42"/>
          <p:cNvSpPr/>
          <p:nvPr/>
        </p:nvSpPr>
        <p:spPr>
          <a:xfrm rot="9224883">
            <a:off x="1619218" y="-1089539"/>
            <a:ext cx="6740561" cy="6632320"/>
          </a:xfrm>
          <a:prstGeom prst="arc">
            <a:avLst>
              <a:gd name="adj1" fmla="val 19240499"/>
              <a:gd name="adj2" fmla="val 750505"/>
            </a:avLst>
          </a:prstGeom>
          <a:ln w="254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44" name="Arc 43"/>
          <p:cNvSpPr/>
          <p:nvPr/>
        </p:nvSpPr>
        <p:spPr>
          <a:xfrm rot="8463704">
            <a:off x="703869" y="-1507179"/>
            <a:ext cx="7248081" cy="6848297"/>
          </a:xfrm>
          <a:prstGeom prst="arc">
            <a:avLst>
              <a:gd name="adj1" fmla="val 19508149"/>
              <a:gd name="adj2" fmla="val 2234649"/>
            </a:avLst>
          </a:prstGeom>
          <a:ln w="254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hr-HR" dirty="0"/>
          </a:p>
        </p:txBody>
      </p:sp>
      <p:sp>
        <p:nvSpPr>
          <p:cNvPr id="48" name="TextBox 47"/>
          <p:cNvSpPr txBox="1"/>
          <p:nvPr/>
        </p:nvSpPr>
        <p:spPr>
          <a:xfrm>
            <a:off x="785787" y="2119475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dirty="0" smtClean="0"/>
              <a:t>1</a:t>
            </a:r>
            <a:endParaRPr lang="hr-HR" dirty="0"/>
          </a:p>
        </p:txBody>
      </p:sp>
      <p:sp>
        <p:nvSpPr>
          <p:cNvPr id="49" name="TextBox 48"/>
          <p:cNvSpPr txBox="1"/>
          <p:nvPr/>
        </p:nvSpPr>
        <p:spPr>
          <a:xfrm>
            <a:off x="2285985" y="3976863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dirty="0" smtClean="0"/>
              <a:t>2</a:t>
            </a:r>
            <a:endParaRPr lang="hr-HR" dirty="0"/>
          </a:p>
        </p:txBody>
      </p:sp>
      <p:sp>
        <p:nvSpPr>
          <p:cNvPr id="50" name="TextBox 49"/>
          <p:cNvSpPr txBox="1"/>
          <p:nvPr/>
        </p:nvSpPr>
        <p:spPr>
          <a:xfrm>
            <a:off x="3214679" y="4762681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dirty="0" smtClean="0"/>
              <a:t>3</a:t>
            </a:r>
            <a:endParaRPr lang="hr-HR" dirty="0"/>
          </a:p>
        </p:txBody>
      </p:sp>
      <p:sp>
        <p:nvSpPr>
          <p:cNvPr id="51" name="TextBox 50"/>
          <p:cNvSpPr txBox="1"/>
          <p:nvPr/>
        </p:nvSpPr>
        <p:spPr>
          <a:xfrm>
            <a:off x="2285985" y="4976995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dirty="0" smtClean="0"/>
              <a:t>4</a:t>
            </a:r>
            <a:endParaRPr lang="hr-HR" dirty="0"/>
          </a:p>
        </p:txBody>
      </p:sp>
      <p:sp>
        <p:nvSpPr>
          <p:cNvPr id="56" name="TextBox 55"/>
          <p:cNvSpPr txBox="1"/>
          <p:nvPr/>
        </p:nvSpPr>
        <p:spPr>
          <a:xfrm>
            <a:off x="1571606" y="2714619"/>
            <a:ext cx="10552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dirty="0" smtClean="0">
                <a:solidFill>
                  <a:schemeClr val="accent6">
                    <a:lumMod val="75000"/>
                  </a:schemeClr>
                </a:solidFill>
              </a:rPr>
              <a:t>adijabate</a:t>
            </a:r>
            <a:endParaRPr lang="hr-HR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2643176" y="4214817"/>
            <a:ext cx="10154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dirty="0" smtClean="0">
                <a:solidFill>
                  <a:srgbClr val="0070C0"/>
                </a:solidFill>
              </a:rPr>
              <a:t>izoterme</a:t>
            </a:r>
            <a:endParaRPr lang="hr-HR" dirty="0">
              <a:solidFill>
                <a:srgbClr val="0070C0"/>
              </a:solidFill>
            </a:endParaRPr>
          </a:p>
        </p:txBody>
      </p:sp>
      <p:cxnSp>
        <p:nvCxnSpPr>
          <p:cNvPr id="59" name="Straight Connector 58"/>
          <p:cNvCxnSpPr>
            <a:stCxn id="48" idx="1"/>
          </p:cNvCxnSpPr>
          <p:nvPr/>
        </p:nvCxnSpPr>
        <p:spPr>
          <a:xfrm rot="10800000" flipV="1">
            <a:off x="785787" y="2304141"/>
            <a:ext cx="1588" cy="317292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/>
          <p:cNvCxnSpPr/>
          <p:nvPr/>
        </p:nvCxnSpPr>
        <p:spPr>
          <a:xfrm rot="5400000">
            <a:off x="1735376" y="4884662"/>
            <a:ext cx="1244094" cy="1588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/>
          <p:cNvCxnSpPr/>
          <p:nvPr/>
        </p:nvCxnSpPr>
        <p:spPr>
          <a:xfrm rot="5400000">
            <a:off x="2357426" y="5262746"/>
            <a:ext cx="428626" cy="4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Straight Connector 67"/>
          <p:cNvCxnSpPr/>
          <p:nvPr/>
        </p:nvCxnSpPr>
        <p:spPr>
          <a:xfrm rot="5400000">
            <a:off x="3178962" y="5298464"/>
            <a:ext cx="357190" cy="4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" name="TextBox 70"/>
          <p:cNvSpPr txBox="1"/>
          <p:nvPr/>
        </p:nvSpPr>
        <p:spPr>
          <a:xfrm>
            <a:off x="642911" y="5477061"/>
            <a:ext cx="394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i="1" dirty="0" smtClean="0"/>
              <a:t>V</a:t>
            </a:r>
            <a:r>
              <a:rPr lang="hr-HR" i="1" baseline="-25000" dirty="0" smtClean="0"/>
              <a:t>1</a:t>
            </a:r>
            <a:endParaRPr lang="hr-HR" i="1" baseline="-25000" dirty="0"/>
          </a:p>
        </p:txBody>
      </p:sp>
      <p:sp>
        <p:nvSpPr>
          <p:cNvPr id="72" name="TextBox 71"/>
          <p:cNvSpPr txBox="1"/>
          <p:nvPr/>
        </p:nvSpPr>
        <p:spPr>
          <a:xfrm>
            <a:off x="3214679" y="5477061"/>
            <a:ext cx="394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i="1" dirty="0" smtClean="0"/>
              <a:t>V</a:t>
            </a:r>
            <a:r>
              <a:rPr lang="hr-HR" i="1" baseline="-25000" dirty="0" smtClean="0"/>
              <a:t>3</a:t>
            </a:r>
            <a:endParaRPr lang="hr-HR" i="1" baseline="-25000" dirty="0"/>
          </a:p>
        </p:txBody>
      </p:sp>
      <p:sp>
        <p:nvSpPr>
          <p:cNvPr id="73" name="TextBox 72"/>
          <p:cNvSpPr txBox="1"/>
          <p:nvPr/>
        </p:nvSpPr>
        <p:spPr>
          <a:xfrm>
            <a:off x="2500299" y="5477061"/>
            <a:ext cx="394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i="1" dirty="0" smtClean="0"/>
              <a:t>V</a:t>
            </a:r>
            <a:r>
              <a:rPr lang="hr-HR" i="1" baseline="-25000" dirty="0" smtClean="0"/>
              <a:t>4</a:t>
            </a:r>
            <a:endParaRPr lang="hr-HR" i="1" baseline="-25000" dirty="0"/>
          </a:p>
        </p:txBody>
      </p:sp>
      <p:sp>
        <p:nvSpPr>
          <p:cNvPr id="74" name="TextBox 73"/>
          <p:cNvSpPr txBox="1"/>
          <p:nvPr/>
        </p:nvSpPr>
        <p:spPr>
          <a:xfrm>
            <a:off x="2071671" y="5477061"/>
            <a:ext cx="394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i="1" dirty="0" smtClean="0"/>
              <a:t>V</a:t>
            </a:r>
            <a:r>
              <a:rPr lang="hr-HR" i="1" baseline="-25000" dirty="0" smtClean="0"/>
              <a:t>2</a:t>
            </a:r>
            <a:endParaRPr lang="hr-HR" i="1" baseline="-25000" dirty="0"/>
          </a:p>
        </p:txBody>
      </p:sp>
      <p:cxnSp>
        <p:nvCxnSpPr>
          <p:cNvPr id="75" name="Straight Connector 74"/>
          <p:cNvCxnSpPr/>
          <p:nvPr/>
        </p:nvCxnSpPr>
        <p:spPr>
          <a:xfrm>
            <a:off x="428597" y="2333789"/>
            <a:ext cx="357190" cy="1588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Straight Connector 82"/>
          <p:cNvCxnSpPr/>
          <p:nvPr/>
        </p:nvCxnSpPr>
        <p:spPr>
          <a:xfrm>
            <a:off x="428597" y="4262615"/>
            <a:ext cx="1928826" cy="1588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Straight Connector 88"/>
          <p:cNvCxnSpPr/>
          <p:nvPr/>
        </p:nvCxnSpPr>
        <p:spPr>
          <a:xfrm>
            <a:off x="428597" y="4976995"/>
            <a:ext cx="2214578" cy="73026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Straight Connector 89"/>
          <p:cNvCxnSpPr/>
          <p:nvPr/>
        </p:nvCxnSpPr>
        <p:spPr>
          <a:xfrm>
            <a:off x="428598" y="5072073"/>
            <a:ext cx="3159206" cy="71438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1" name="TextBox 100"/>
          <p:cNvSpPr txBox="1"/>
          <p:nvPr/>
        </p:nvSpPr>
        <p:spPr>
          <a:xfrm>
            <a:off x="71407" y="2190913"/>
            <a:ext cx="3818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i="1" dirty="0" smtClean="0"/>
              <a:t>p</a:t>
            </a:r>
            <a:r>
              <a:rPr lang="hr-HR" i="1" baseline="-25000" dirty="0" smtClean="0"/>
              <a:t>1</a:t>
            </a:r>
            <a:endParaRPr lang="hr-HR" i="1" baseline="-25000" dirty="0"/>
          </a:p>
        </p:txBody>
      </p:sp>
      <p:sp>
        <p:nvSpPr>
          <p:cNvPr id="103" name="TextBox 102"/>
          <p:cNvSpPr txBox="1"/>
          <p:nvPr/>
        </p:nvSpPr>
        <p:spPr>
          <a:xfrm>
            <a:off x="0" y="4714884"/>
            <a:ext cx="3818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i="1" dirty="0" smtClean="0"/>
              <a:t>p</a:t>
            </a:r>
            <a:r>
              <a:rPr lang="hr-HR" i="1" baseline="-25000" dirty="0" smtClean="0"/>
              <a:t>4</a:t>
            </a:r>
            <a:endParaRPr lang="hr-HR" i="1" baseline="-25000" dirty="0"/>
          </a:p>
        </p:txBody>
      </p:sp>
      <p:sp>
        <p:nvSpPr>
          <p:cNvPr id="104" name="TextBox 103"/>
          <p:cNvSpPr txBox="1"/>
          <p:nvPr/>
        </p:nvSpPr>
        <p:spPr>
          <a:xfrm>
            <a:off x="0" y="4929198"/>
            <a:ext cx="3818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i="1" dirty="0" smtClean="0"/>
              <a:t>p</a:t>
            </a:r>
            <a:r>
              <a:rPr lang="hr-HR" i="1" baseline="-25000" dirty="0" smtClean="0"/>
              <a:t>3</a:t>
            </a:r>
            <a:endParaRPr lang="hr-HR" i="1" baseline="-25000" dirty="0"/>
          </a:p>
        </p:txBody>
      </p:sp>
      <p:sp>
        <p:nvSpPr>
          <p:cNvPr id="105" name="TextBox 104"/>
          <p:cNvSpPr txBox="1"/>
          <p:nvPr/>
        </p:nvSpPr>
        <p:spPr>
          <a:xfrm>
            <a:off x="-31" y="4048301"/>
            <a:ext cx="3818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i="1" dirty="0" smtClean="0"/>
              <a:t>p</a:t>
            </a:r>
            <a:r>
              <a:rPr lang="hr-HR" i="1" baseline="-25000" dirty="0" smtClean="0"/>
              <a:t>2</a:t>
            </a:r>
            <a:endParaRPr lang="hr-HR" i="1" baseline="-25000" dirty="0"/>
          </a:p>
        </p:txBody>
      </p:sp>
      <p:sp>
        <p:nvSpPr>
          <p:cNvPr id="36" name="TextBox 35"/>
          <p:cNvSpPr txBox="1"/>
          <p:nvPr/>
        </p:nvSpPr>
        <p:spPr>
          <a:xfrm>
            <a:off x="4214810" y="785794"/>
            <a:ext cx="25666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dirty="0" smtClean="0">
                <a:solidFill>
                  <a:srgbClr val="0070C0"/>
                </a:solidFill>
              </a:rPr>
              <a:t>1-2 izotermna ekspanzija </a:t>
            </a:r>
            <a:endParaRPr lang="hr-HR" dirty="0">
              <a:solidFill>
                <a:srgbClr val="0070C0"/>
              </a:solidFill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4195845" y="2000240"/>
            <a:ext cx="26771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dirty="0" smtClean="0">
                <a:solidFill>
                  <a:schemeClr val="accent6">
                    <a:lumMod val="75000"/>
                  </a:schemeClr>
                </a:solidFill>
              </a:rPr>
              <a:t>2-3  adijabatska ekspanzija</a:t>
            </a:r>
            <a:endParaRPr lang="hr-HR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4214810" y="3000372"/>
            <a:ext cx="26205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dirty="0" smtClean="0">
                <a:solidFill>
                  <a:srgbClr val="0070C0"/>
                </a:solidFill>
              </a:rPr>
              <a:t>3-4  izotermna kompresija</a:t>
            </a:r>
            <a:endParaRPr lang="hr-HR" dirty="0">
              <a:solidFill>
                <a:srgbClr val="0070C0"/>
              </a:solidFill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4195845" y="4143380"/>
            <a:ext cx="27310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dirty="0" smtClean="0">
                <a:solidFill>
                  <a:schemeClr val="accent6">
                    <a:lumMod val="75000"/>
                  </a:schemeClr>
                </a:solidFill>
              </a:rPr>
              <a:t>4-1  adijabatska kompresija</a:t>
            </a:r>
            <a:endParaRPr lang="hr-HR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3643306" y="4429132"/>
            <a:ext cx="3754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i="1" dirty="0" smtClean="0">
                <a:solidFill>
                  <a:srgbClr val="0070C0"/>
                </a:solidFill>
              </a:rPr>
              <a:t>T</a:t>
            </a:r>
            <a:r>
              <a:rPr lang="hr-HR" i="1" baseline="-25000" dirty="0" smtClean="0">
                <a:solidFill>
                  <a:srgbClr val="0070C0"/>
                </a:solidFill>
              </a:rPr>
              <a:t>1</a:t>
            </a:r>
            <a:endParaRPr lang="hr-HR" i="1" baseline="-25000" dirty="0">
              <a:solidFill>
                <a:srgbClr val="0070C0"/>
              </a:solidFill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3643308" y="4857759"/>
            <a:ext cx="3754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i="1" dirty="0" smtClean="0">
                <a:solidFill>
                  <a:srgbClr val="0070C0"/>
                </a:solidFill>
              </a:rPr>
              <a:t>T</a:t>
            </a:r>
            <a:r>
              <a:rPr lang="hr-HR" i="1" baseline="-25000" dirty="0" smtClean="0">
                <a:solidFill>
                  <a:srgbClr val="0070C0"/>
                </a:solidFill>
              </a:rPr>
              <a:t>2</a:t>
            </a:r>
            <a:endParaRPr lang="hr-HR" i="1" baseline="-25000" dirty="0">
              <a:solidFill>
                <a:srgbClr val="0070C0"/>
              </a:solidFill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2143108" y="6143644"/>
            <a:ext cx="12125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dirty="0" smtClean="0"/>
              <a:t>Ukupni rad</a:t>
            </a:r>
            <a:endParaRPr lang="hr-HR" dirty="0"/>
          </a:p>
        </p:txBody>
      </p:sp>
      <p:graphicFrame>
        <p:nvGraphicFramePr>
          <p:cNvPr id="103429" name="Object 5"/>
          <p:cNvGraphicFramePr>
            <a:graphicFrameLocks noChangeAspect="1"/>
          </p:cNvGraphicFramePr>
          <p:nvPr/>
        </p:nvGraphicFramePr>
        <p:xfrm>
          <a:off x="3571870" y="6104845"/>
          <a:ext cx="3714776" cy="538863"/>
        </p:xfrm>
        <a:graphic>
          <a:graphicData uri="http://schemas.openxmlformats.org/presentationml/2006/ole">
            <p:oleObj spid="_x0000_s111618" name="Equation" r:id="rId3" imgW="2171520" imgH="253800" progId="Equation.3">
              <p:embed/>
            </p:oleObj>
          </a:graphicData>
        </a:graphic>
      </p:graphicFrame>
      <p:graphicFrame>
        <p:nvGraphicFramePr>
          <p:cNvPr id="103430" name="Object 6"/>
          <p:cNvGraphicFramePr>
            <a:graphicFrameLocks noChangeAspect="1"/>
          </p:cNvGraphicFramePr>
          <p:nvPr/>
        </p:nvGraphicFramePr>
        <p:xfrm>
          <a:off x="4195845" y="1214422"/>
          <a:ext cx="2149475" cy="676275"/>
        </p:xfrm>
        <a:graphic>
          <a:graphicData uri="http://schemas.openxmlformats.org/presentationml/2006/ole">
            <p:oleObj spid="_x0000_s111619" name="Equation" r:id="rId4" imgW="1371600" imgH="431640" progId="Equation.3">
              <p:embed/>
            </p:oleObj>
          </a:graphicData>
        </a:graphic>
      </p:graphicFrame>
      <p:graphicFrame>
        <p:nvGraphicFramePr>
          <p:cNvPr id="103431" name="Object 7"/>
          <p:cNvGraphicFramePr>
            <a:graphicFrameLocks noChangeAspect="1"/>
          </p:cNvGraphicFramePr>
          <p:nvPr/>
        </p:nvGraphicFramePr>
        <p:xfrm>
          <a:off x="4195845" y="3500438"/>
          <a:ext cx="2209800" cy="676275"/>
        </p:xfrm>
        <a:graphic>
          <a:graphicData uri="http://schemas.openxmlformats.org/presentationml/2006/ole">
            <p:oleObj spid="_x0000_s111620" name="Equation" r:id="rId5" imgW="1409400" imgH="431640" progId="Equation.3">
              <p:embed/>
            </p:oleObj>
          </a:graphicData>
        </a:graphic>
      </p:graphicFrame>
      <p:graphicFrame>
        <p:nvGraphicFramePr>
          <p:cNvPr id="103432" name="Object 8"/>
          <p:cNvGraphicFramePr>
            <a:graphicFrameLocks noChangeAspect="1"/>
          </p:cNvGraphicFramePr>
          <p:nvPr/>
        </p:nvGraphicFramePr>
        <p:xfrm>
          <a:off x="4195845" y="2357430"/>
          <a:ext cx="2051050" cy="714380"/>
        </p:xfrm>
        <a:graphic>
          <a:graphicData uri="http://schemas.openxmlformats.org/presentationml/2006/ole">
            <p:oleObj spid="_x0000_s111621" name="Equation" r:id="rId6" imgW="1307880" imgH="419040" progId="Equation.3">
              <p:embed/>
            </p:oleObj>
          </a:graphicData>
        </a:graphic>
      </p:graphicFrame>
      <p:graphicFrame>
        <p:nvGraphicFramePr>
          <p:cNvPr id="103433" name="Object 9"/>
          <p:cNvGraphicFramePr>
            <a:graphicFrameLocks noChangeAspect="1"/>
          </p:cNvGraphicFramePr>
          <p:nvPr/>
        </p:nvGraphicFramePr>
        <p:xfrm>
          <a:off x="4214810" y="4572008"/>
          <a:ext cx="2051050" cy="714375"/>
        </p:xfrm>
        <a:graphic>
          <a:graphicData uri="http://schemas.openxmlformats.org/presentationml/2006/ole">
            <p:oleObj spid="_x0000_s111622" name="Equation" r:id="rId7" imgW="1307880" imgH="419040" progId="Equation.3">
              <p:embed/>
            </p:oleObj>
          </a:graphicData>
        </a:graphic>
      </p:graphicFrame>
      <p:sp>
        <p:nvSpPr>
          <p:cNvPr id="46" name="Isosceles Triangle 45"/>
          <p:cNvSpPr/>
          <p:nvPr/>
        </p:nvSpPr>
        <p:spPr>
          <a:xfrm>
            <a:off x="7786712" y="6215081"/>
            <a:ext cx="214314" cy="285752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52" name="TextBox 51"/>
          <p:cNvSpPr txBox="1"/>
          <p:nvPr/>
        </p:nvSpPr>
        <p:spPr>
          <a:xfrm>
            <a:off x="6643702" y="1214422"/>
            <a:ext cx="192014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dirty="0" smtClean="0">
                <a:solidFill>
                  <a:schemeClr val="bg1">
                    <a:lumMod val="50000"/>
                  </a:schemeClr>
                </a:solidFill>
              </a:rPr>
              <a:t>Dovođenje topline</a:t>
            </a:r>
          </a:p>
          <a:p>
            <a:r>
              <a:rPr lang="hr-HR" dirty="0" smtClean="0">
                <a:solidFill>
                  <a:schemeClr val="bg1">
                    <a:lumMod val="50000"/>
                  </a:schemeClr>
                </a:solidFill>
              </a:rPr>
              <a:t>Sustav obavlja rad</a:t>
            </a:r>
            <a:endParaRPr lang="hr-HR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6643702" y="2214554"/>
            <a:ext cx="201850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i="1" dirty="0" smtClean="0">
                <a:solidFill>
                  <a:schemeClr val="bg1">
                    <a:lumMod val="50000"/>
                  </a:schemeClr>
                </a:solidFill>
              </a:rPr>
              <a:t>Q=O</a:t>
            </a:r>
          </a:p>
          <a:p>
            <a:r>
              <a:rPr lang="hr-HR" dirty="0" smtClean="0">
                <a:solidFill>
                  <a:schemeClr val="bg1">
                    <a:lumMod val="50000"/>
                  </a:schemeClr>
                </a:solidFill>
              </a:rPr>
              <a:t>Hlađenje s </a:t>
            </a:r>
            <a:r>
              <a:rPr lang="hr-HR" i="1" dirty="0" smtClean="0">
                <a:solidFill>
                  <a:schemeClr val="bg1">
                    <a:lumMod val="50000"/>
                  </a:schemeClr>
                </a:solidFill>
              </a:rPr>
              <a:t>T</a:t>
            </a:r>
            <a:r>
              <a:rPr lang="hr-HR" i="1" baseline="-25000" dirty="0" smtClean="0">
                <a:solidFill>
                  <a:schemeClr val="bg1">
                    <a:lumMod val="50000"/>
                  </a:schemeClr>
                </a:solidFill>
              </a:rPr>
              <a:t>1</a:t>
            </a:r>
            <a:r>
              <a:rPr lang="hr-HR" i="1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hr-HR" dirty="0" smtClean="0">
                <a:solidFill>
                  <a:schemeClr val="bg1">
                    <a:lumMod val="50000"/>
                  </a:schemeClr>
                </a:solidFill>
              </a:rPr>
              <a:t>na </a:t>
            </a:r>
            <a:r>
              <a:rPr lang="hr-HR" i="1" dirty="0" smtClean="0">
                <a:solidFill>
                  <a:schemeClr val="bg1">
                    <a:lumMod val="50000"/>
                  </a:schemeClr>
                </a:solidFill>
              </a:rPr>
              <a:t>T</a:t>
            </a:r>
            <a:r>
              <a:rPr lang="hr-HR" i="1" baseline="-25000" dirty="0" smtClean="0">
                <a:solidFill>
                  <a:schemeClr val="bg1">
                    <a:lumMod val="50000"/>
                  </a:schemeClr>
                </a:solidFill>
              </a:rPr>
              <a:t>2</a:t>
            </a:r>
          </a:p>
          <a:p>
            <a:r>
              <a:rPr lang="hr-HR" dirty="0" smtClean="0">
                <a:solidFill>
                  <a:schemeClr val="bg1">
                    <a:lumMod val="50000"/>
                  </a:schemeClr>
                </a:solidFill>
              </a:rPr>
              <a:t>Sustav obavlja rad</a:t>
            </a:r>
            <a:endParaRPr lang="hr-HR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6574322" y="4500570"/>
            <a:ext cx="256967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i="1" dirty="0" smtClean="0">
                <a:solidFill>
                  <a:schemeClr val="bg1">
                    <a:lumMod val="50000"/>
                  </a:schemeClr>
                </a:solidFill>
              </a:rPr>
              <a:t>Q=O</a:t>
            </a:r>
          </a:p>
          <a:p>
            <a:r>
              <a:rPr lang="hr-HR" dirty="0" smtClean="0">
                <a:solidFill>
                  <a:schemeClr val="bg1">
                    <a:lumMod val="50000"/>
                  </a:schemeClr>
                </a:solidFill>
              </a:rPr>
              <a:t>Zagrijavanje </a:t>
            </a:r>
            <a:r>
              <a:rPr lang="hr-HR" i="1" dirty="0" smtClean="0">
                <a:solidFill>
                  <a:schemeClr val="bg1">
                    <a:lumMod val="50000"/>
                  </a:schemeClr>
                </a:solidFill>
              </a:rPr>
              <a:t>T</a:t>
            </a:r>
            <a:r>
              <a:rPr lang="hr-HR" i="1" baseline="-25000" dirty="0" smtClean="0">
                <a:solidFill>
                  <a:schemeClr val="bg1">
                    <a:lumMod val="50000"/>
                  </a:schemeClr>
                </a:solidFill>
              </a:rPr>
              <a:t>2</a:t>
            </a:r>
            <a:r>
              <a:rPr lang="hr-HR" i="1" dirty="0" smtClean="0">
                <a:solidFill>
                  <a:schemeClr val="bg1">
                    <a:lumMod val="50000"/>
                  </a:schemeClr>
                </a:solidFill>
              </a:rPr>
              <a:t> n</a:t>
            </a:r>
            <a:r>
              <a:rPr lang="hr-HR" dirty="0" smtClean="0">
                <a:solidFill>
                  <a:schemeClr val="bg1">
                    <a:lumMod val="50000"/>
                  </a:schemeClr>
                </a:solidFill>
              </a:rPr>
              <a:t>a </a:t>
            </a:r>
            <a:r>
              <a:rPr lang="hr-HR" i="1" dirty="0" smtClean="0">
                <a:solidFill>
                  <a:schemeClr val="bg1">
                    <a:lumMod val="50000"/>
                  </a:schemeClr>
                </a:solidFill>
              </a:rPr>
              <a:t>T</a:t>
            </a:r>
            <a:r>
              <a:rPr lang="hr-HR" i="1" baseline="-25000" dirty="0" smtClean="0">
                <a:solidFill>
                  <a:schemeClr val="bg1">
                    <a:lumMod val="50000"/>
                  </a:schemeClr>
                </a:solidFill>
              </a:rPr>
              <a:t>1</a:t>
            </a:r>
          </a:p>
          <a:p>
            <a:r>
              <a:rPr lang="hr-HR" dirty="0" smtClean="0">
                <a:solidFill>
                  <a:schemeClr val="bg1">
                    <a:lumMod val="50000"/>
                  </a:schemeClr>
                </a:solidFill>
              </a:rPr>
              <a:t>Rad se obavlja na sustavu</a:t>
            </a:r>
            <a:endParaRPr lang="hr-HR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6643702" y="3429000"/>
            <a:ext cx="266213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dirty="0" smtClean="0">
                <a:solidFill>
                  <a:schemeClr val="bg1">
                    <a:lumMod val="50000"/>
                  </a:schemeClr>
                </a:solidFill>
              </a:rPr>
              <a:t>Odvođenje topline</a:t>
            </a:r>
          </a:p>
          <a:p>
            <a:r>
              <a:rPr lang="hr-HR" dirty="0" smtClean="0">
                <a:solidFill>
                  <a:schemeClr val="bg1">
                    <a:lumMod val="50000"/>
                  </a:schemeClr>
                </a:solidFill>
              </a:rPr>
              <a:t>Rad se obavlja na sustavu</a:t>
            </a:r>
            <a:endParaRPr lang="hr-HR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1034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1034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1034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1034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6" dur="500"/>
                                        <p:tgtEl>
                                          <p:spTgt spid="1034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 animBg="1"/>
      <p:bldP spid="36" grpId="0"/>
      <p:bldP spid="38" grpId="0"/>
      <p:bldP spid="39" grpId="0"/>
      <p:bldP spid="40" grpId="0"/>
      <p:bldP spid="62" grpId="0"/>
      <p:bldP spid="46" grpId="0" animBg="1"/>
      <p:bldP spid="52" grpId="0"/>
      <p:bldP spid="55" grpId="0"/>
      <p:bldP spid="58" grpId="0"/>
      <p:bldP spid="64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401" name="Object 2"/>
          <p:cNvGraphicFramePr>
            <a:graphicFrameLocks noChangeAspect="1"/>
          </p:cNvGraphicFramePr>
          <p:nvPr/>
        </p:nvGraphicFramePr>
        <p:xfrm>
          <a:off x="5357818" y="1428736"/>
          <a:ext cx="843295" cy="796912"/>
        </p:xfrm>
        <a:graphic>
          <a:graphicData uri="http://schemas.openxmlformats.org/presentationml/2006/ole">
            <p:oleObj spid="_x0000_s102401" name="Equation" r:id="rId3" imgW="457200" imgH="431640" progId="Equation.3">
              <p:embed/>
            </p:oleObj>
          </a:graphicData>
        </a:graphic>
      </p:graphicFrame>
      <p:graphicFrame>
        <p:nvGraphicFramePr>
          <p:cNvPr id="102402" name="Object 2"/>
          <p:cNvGraphicFramePr>
            <a:graphicFrameLocks noChangeAspect="1"/>
          </p:cNvGraphicFramePr>
          <p:nvPr/>
        </p:nvGraphicFramePr>
        <p:xfrm>
          <a:off x="5000628" y="2571744"/>
          <a:ext cx="2573494" cy="857256"/>
        </p:xfrm>
        <a:graphic>
          <a:graphicData uri="http://schemas.openxmlformats.org/presentationml/2006/ole">
            <p:oleObj spid="_x0000_s102402" name="Equation" r:id="rId4" imgW="1409400" imgH="469800" progId="Equation.3">
              <p:embed/>
            </p:oleObj>
          </a:graphicData>
        </a:graphic>
      </p:graphicFrame>
      <p:graphicFrame>
        <p:nvGraphicFramePr>
          <p:cNvPr id="102403" name="Object 2"/>
          <p:cNvGraphicFramePr>
            <a:graphicFrameLocks noChangeAspect="1"/>
          </p:cNvGraphicFramePr>
          <p:nvPr/>
        </p:nvGraphicFramePr>
        <p:xfrm>
          <a:off x="4929190" y="4857760"/>
          <a:ext cx="1209676" cy="839160"/>
        </p:xfrm>
        <a:graphic>
          <a:graphicData uri="http://schemas.openxmlformats.org/presentationml/2006/ole">
            <p:oleObj spid="_x0000_s102403" name="Equation" r:id="rId5" imgW="622080" imgH="431640" progId="Equation.3">
              <p:embed/>
            </p:oleObj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571472" y="714356"/>
            <a:ext cx="172303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2400" b="1" dirty="0" smtClean="0">
                <a:solidFill>
                  <a:srgbClr val="C00000"/>
                </a:solidFill>
              </a:rPr>
              <a:t>KORISNOST </a:t>
            </a:r>
            <a:endParaRPr lang="hr-HR" sz="2400" b="1" dirty="0">
              <a:solidFill>
                <a:srgbClr val="C0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85786" y="1571612"/>
            <a:ext cx="434901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2000" dirty="0" smtClean="0"/>
              <a:t>- kriterij za iskoristivost toplinskog stroja</a:t>
            </a:r>
            <a:endParaRPr lang="hr-HR" sz="2000" dirty="0"/>
          </a:p>
        </p:txBody>
      </p:sp>
      <p:sp>
        <p:nvSpPr>
          <p:cNvPr id="7" name="Isosceles Triangle 6"/>
          <p:cNvSpPr/>
          <p:nvPr/>
        </p:nvSpPr>
        <p:spPr>
          <a:xfrm>
            <a:off x="3857620" y="2571744"/>
            <a:ext cx="214314" cy="285752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 sz="2000"/>
          </a:p>
        </p:txBody>
      </p:sp>
      <p:sp>
        <p:nvSpPr>
          <p:cNvPr id="8" name="TextBox 7"/>
          <p:cNvSpPr txBox="1"/>
          <p:nvPr/>
        </p:nvSpPr>
        <p:spPr>
          <a:xfrm>
            <a:off x="857224" y="2571744"/>
            <a:ext cx="294401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2000" dirty="0" smtClean="0"/>
              <a:t>Uvrštenjem rada iz relacije</a:t>
            </a:r>
            <a:endParaRPr lang="hr-HR" sz="2000" dirty="0"/>
          </a:p>
        </p:txBody>
      </p:sp>
      <p:sp>
        <p:nvSpPr>
          <p:cNvPr id="9" name="TextBox 8"/>
          <p:cNvSpPr txBox="1"/>
          <p:nvPr/>
        </p:nvSpPr>
        <p:spPr>
          <a:xfrm>
            <a:off x="785786" y="4286256"/>
            <a:ext cx="704019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2000" dirty="0" smtClean="0"/>
              <a:t>Za korisnost Carnotova procesa s idealnim plinom vrijedi i relacija:</a:t>
            </a:r>
            <a:endParaRPr lang="hr-HR" sz="2000" dirty="0"/>
          </a:p>
        </p:txBody>
      </p:sp>
      <p:sp>
        <p:nvSpPr>
          <p:cNvPr id="10" name="TextBox 9"/>
          <p:cNvSpPr txBox="1"/>
          <p:nvPr/>
        </p:nvSpPr>
        <p:spPr>
          <a:xfrm>
            <a:off x="3929058" y="5929330"/>
            <a:ext cx="438703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hr-HR" sz="2000" dirty="0" smtClean="0">
                <a:solidFill>
                  <a:srgbClr val="0070C0"/>
                </a:solidFill>
              </a:rPr>
              <a:t>Korisnost procesa ovisi o temperaturnoj </a:t>
            </a:r>
          </a:p>
          <a:p>
            <a:pPr algn="ctr"/>
            <a:r>
              <a:rPr lang="hr-HR" sz="2000" dirty="0" smtClean="0">
                <a:solidFill>
                  <a:srgbClr val="0070C0"/>
                </a:solidFill>
              </a:rPr>
              <a:t>razlici spremnika</a:t>
            </a:r>
            <a:endParaRPr lang="hr-HR" sz="2000" dirty="0">
              <a:solidFill>
                <a:srgbClr val="0070C0"/>
              </a:solidFill>
            </a:endParaRPr>
          </a:p>
        </p:txBody>
      </p:sp>
      <p:cxnSp>
        <p:nvCxnSpPr>
          <p:cNvPr id="12" name="Straight Arrow Connector 11"/>
          <p:cNvCxnSpPr>
            <a:endCxn id="13" idx="1"/>
          </p:cNvCxnSpPr>
          <p:nvPr/>
        </p:nvCxnSpPr>
        <p:spPr>
          <a:xfrm>
            <a:off x="6215074" y="5500702"/>
            <a:ext cx="500066" cy="12861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6715140" y="5429264"/>
            <a:ext cx="105137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2000" i="1" dirty="0" smtClean="0">
                <a:solidFill>
                  <a:srgbClr val="0070C0"/>
                </a:solidFill>
              </a:rPr>
              <a:t>T</a:t>
            </a:r>
            <a:r>
              <a:rPr lang="hr-HR" sz="2000" dirty="0" smtClean="0">
                <a:solidFill>
                  <a:srgbClr val="0070C0"/>
                </a:solidFill>
              </a:rPr>
              <a:t> grijača</a:t>
            </a:r>
            <a:endParaRPr lang="hr-HR" sz="2000" dirty="0">
              <a:solidFill>
                <a:srgbClr val="0070C0"/>
              </a:solidFill>
            </a:endParaRPr>
          </a:p>
        </p:txBody>
      </p:sp>
      <p:cxnSp>
        <p:nvCxnSpPr>
          <p:cNvPr id="15" name="Straight Arrow Connector 14"/>
          <p:cNvCxnSpPr>
            <a:endCxn id="16" idx="1"/>
          </p:cNvCxnSpPr>
          <p:nvPr/>
        </p:nvCxnSpPr>
        <p:spPr>
          <a:xfrm flipV="1">
            <a:off x="6286512" y="4914939"/>
            <a:ext cx="285752" cy="15713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6572264" y="4714884"/>
            <a:ext cx="137454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2000" i="1" dirty="0" smtClean="0">
                <a:solidFill>
                  <a:srgbClr val="0070C0"/>
                </a:solidFill>
              </a:rPr>
              <a:t>T</a:t>
            </a:r>
            <a:r>
              <a:rPr lang="hr-HR" sz="2000" dirty="0" smtClean="0">
                <a:solidFill>
                  <a:srgbClr val="0070C0"/>
                </a:solidFill>
              </a:rPr>
              <a:t> hladnjaka</a:t>
            </a:r>
            <a:endParaRPr lang="hr-HR" sz="2000" dirty="0">
              <a:solidFill>
                <a:srgbClr val="0070C0"/>
              </a:solidFill>
            </a:endParaRPr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auto">
          <a:xfrm rot="16200000">
            <a:off x="5803900" y="2757462"/>
            <a:ext cx="6383338" cy="296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sr-Latn-C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r-HR" sz="2000" baseline="-25000" dirty="0">
                <a:solidFill>
                  <a:schemeClr val="bg1">
                    <a:lumMod val="75000"/>
                  </a:schemeClr>
                </a:solidFill>
                <a:latin typeface="+mn-lt"/>
              </a:rPr>
              <a:t>             Izv. prof. dr. sc. Rajka Jurdana Šepić     FIZIKA 1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24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1024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9" grpId="0"/>
      <p:bldP spid="10" grpId="0"/>
      <p:bldP spid="13" grpId="0"/>
      <p:bldP spid="16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1428736"/>
            <a:ext cx="3143272" cy="41328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379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14678" y="2071678"/>
            <a:ext cx="3012506" cy="3381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3796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396901" y="1785926"/>
            <a:ext cx="2747099" cy="34956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428596" y="642918"/>
            <a:ext cx="373570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2400" b="1" dirty="0" smtClean="0">
                <a:solidFill>
                  <a:srgbClr val="C00000"/>
                </a:solidFill>
              </a:rPr>
              <a:t>KRUŽNI PROCESI - PRIMJERI</a:t>
            </a:r>
            <a:endParaRPr lang="hr-HR" sz="2400" b="1" dirty="0">
              <a:solidFill>
                <a:srgbClr val="C00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4786322"/>
            <a:ext cx="9144000" cy="85725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 sz="2000"/>
          </a:p>
        </p:txBody>
      </p:sp>
      <p:sp>
        <p:nvSpPr>
          <p:cNvPr id="7" name="TextBox 6"/>
          <p:cNvSpPr txBox="1"/>
          <p:nvPr/>
        </p:nvSpPr>
        <p:spPr>
          <a:xfrm>
            <a:off x="4286248" y="1571612"/>
            <a:ext cx="92275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2000" b="1" dirty="0" smtClean="0">
                <a:solidFill>
                  <a:schemeClr val="accent6">
                    <a:lumMod val="75000"/>
                  </a:schemeClr>
                </a:solidFill>
              </a:rPr>
              <a:t>OTTOV</a:t>
            </a:r>
            <a:endParaRPr lang="hr-HR" sz="20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072330" y="1500174"/>
            <a:ext cx="121046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2000" b="1" dirty="0" smtClean="0">
                <a:solidFill>
                  <a:schemeClr val="accent6">
                    <a:lumMod val="75000"/>
                  </a:schemeClr>
                </a:solidFill>
              </a:rPr>
              <a:t>DIESELOV</a:t>
            </a:r>
            <a:endParaRPr lang="hr-HR" sz="20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443453" y="5214950"/>
            <a:ext cx="270054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dirty="0" smtClean="0">
                <a:solidFill>
                  <a:srgbClr val="0070C0"/>
                </a:solidFill>
              </a:rPr>
              <a:t>1-2 Adijabatska kompresija</a:t>
            </a:r>
          </a:p>
          <a:p>
            <a:r>
              <a:rPr lang="hr-HR" dirty="0" smtClean="0">
                <a:solidFill>
                  <a:srgbClr val="0070C0"/>
                </a:solidFill>
              </a:rPr>
              <a:t>2-3 Izobarno zagrijavanje</a:t>
            </a:r>
          </a:p>
          <a:p>
            <a:r>
              <a:rPr lang="hr-HR" dirty="0" smtClean="0">
                <a:solidFill>
                  <a:srgbClr val="0070C0"/>
                </a:solidFill>
              </a:rPr>
              <a:t>3-4 Adijabatska ekspanzija</a:t>
            </a:r>
          </a:p>
          <a:p>
            <a:r>
              <a:rPr lang="hr-HR" dirty="0" smtClean="0">
                <a:solidFill>
                  <a:srgbClr val="0070C0"/>
                </a:solidFill>
              </a:rPr>
              <a:t>4-1 Izohorno hlađenje</a:t>
            </a:r>
            <a:endParaRPr lang="hr-HR" dirty="0">
              <a:solidFill>
                <a:srgbClr val="0070C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357554" y="5214950"/>
            <a:ext cx="270054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dirty="0" smtClean="0">
                <a:solidFill>
                  <a:srgbClr val="0070C0"/>
                </a:solidFill>
              </a:rPr>
              <a:t>1-2 Adijabatska kompresija</a:t>
            </a:r>
          </a:p>
          <a:p>
            <a:r>
              <a:rPr lang="hr-HR" dirty="0" smtClean="0">
                <a:solidFill>
                  <a:srgbClr val="0070C0"/>
                </a:solidFill>
              </a:rPr>
              <a:t>2-3 Izohorno zagrijavanje</a:t>
            </a:r>
          </a:p>
          <a:p>
            <a:r>
              <a:rPr lang="hr-HR" dirty="0" smtClean="0">
                <a:solidFill>
                  <a:srgbClr val="0070C0"/>
                </a:solidFill>
              </a:rPr>
              <a:t>3-4 Adijabatska ekspanzija</a:t>
            </a:r>
          </a:p>
          <a:p>
            <a:r>
              <a:rPr lang="hr-HR" dirty="0" smtClean="0">
                <a:solidFill>
                  <a:srgbClr val="0070C0"/>
                </a:solidFill>
              </a:rPr>
              <a:t>4-5 Izohorno hlađenje</a:t>
            </a:r>
            <a:endParaRPr lang="hr-HR" dirty="0">
              <a:solidFill>
                <a:srgbClr val="0070C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28596" y="5143512"/>
            <a:ext cx="275344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dirty="0" smtClean="0">
                <a:solidFill>
                  <a:srgbClr val="0070C0"/>
                </a:solidFill>
              </a:rPr>
              <a:t>1-2 Izobarno zagrijavanje</a:t>
            </a:r>
          </a:p>
          <a:p>
            <a:r>
              <a:rPr lang="hr-HR" dirty="0" smtClean="0">
                <a:solidFill>
                  <a:srgbClr val="0070C0"/>
                </a:solidFill>
              </a:rPr>
              <a:t>2-3 Adijabatska ekspanzija</a:t>
            </a:r>
          </a:p>
          <a:p>
            <a:r>
              <a:rPr lang="hr-HR" dirty="0" smtClean="0">
                <a:solidFill>
                  <a:srgbClr val="0070C0"/>
                </a:solidFill>
              </a:rPr>
              <a:t>3-4 Izobarno hlađenje</a:t>
            </a:r>
          </a:p>
          <a:p>
            <a:r>
              <a:rPr lang="hr-HR" dirty="0" smtClean="0">
                <a:solidFill>
                  <a:srgbClr val="0070C0"/>
                </a:solidFill>
              </a:rPr>
              <a:t>4-1 Adijabatska  kompresija</a:t>
            </a:r>
            <a:endParaRPr lang="hr-HR" dirty="0">
              <a:solidFill>
                <a:srgbClr val="0070C0"/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928662" y="1571612"/>
            <a:ext cx="571504" cy="78581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6" name="TextBox 5"/>
          <p:cNvSpPr txBox="1"/>
          <p:nvPr/>
        </p:nvSpPr>
        <p:spPr>
          <a:xfrm>
            <a:off x="1285852" y="1500174"/>
            <a:ext cx="11601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2000" b="1" dirty="0" smtClean="0">
                <a:solidFill>
                  <a:schemeClr val="accent6">
                    <a:lumMod val="75000"/>
                  </a:schemeClr>
                </a:solidFill>
              </a:rPr>
              <a:t>JOULEOV</a:t>
            </a:r>
            <a:endParaRPr lang="hr-HR" sz="2000" b="1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1000108"/>
            <a:ext cx="7883551" cy="55007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TextBox 2"/>
          <p:cNvSpPr txBox="1"/>
          <p:nvPr/>
        </p:nvSpPr>
        <p:spPr>
          <a:xfrm>
            <a:off x="357158" y="500042"/>
            <a:ext cx="30725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2400" b="1" dirty="0" smtClean="0">
                <a:solidFill>
                  <a:srgbClr val="0070C0"/>
                </a:solidFill>
              </a:rPr>
              <a:t>Kružni proces - primjer</a:t>
            </a:r>
            <a:endParaRPr lang="hr-HR" sz="2400" b="1" dirty="0">
              <a:solidFill>
                <a:srgbClr val="0070C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285852" y="1643050"/>
            <a:ext cx="1285885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hr-HR" b="1" dirty="0" smtClean="0">
                <a:latin typeface="Arial Narrow" pitchFamily="34" charset="0"/>
                <a:cs typeface="Arial" pitchFamily="34" charset="0"/>
              </a:rPr>
              <a:t>Ručak, 1 sat</a:t>
            </a:r>
            <a:endParaRPr lang="hr-HR" sz="800" b="1" dirty="0">
              <a:latin typeface="Arial Narrow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28662" y="2428868"/>
            <a:ext cx="1285884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hr-HR" b="1" dirty="0" smtClean="0">
                <a:latin typeface="Arial Narrow" pitchFamily="34" charset="0"/>
                <a:cs typeface="Arial" pitchFamily="34" charset="0"/>
              </a:rPr>
              <a:t>Jutarnji rad   </a:t>
            </a:r>
          </a:p>
          <a:p>
            <a:r>
              <a:rPr lang="hr-HR" b="1" dirty="0" smtClean="0">
                <a:latin typeface="Arial Narrow" pitchFamily="34" charset="0"/>
                <a:cs typeface="Arial" pitchFamily="34" charset="0"/>
              </a:rPr>
              <a:t>4 sata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57158" y="3643314"/>
            <a:ext cx="1571636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hr-HR" b="1" dirty="0" smtClean="0">
                <a:latin typeface="Arial Narrow" pitchFamily="34" charset="0"/>
                <a:cs typeface="Arial" pitchFamily="34" charset="0"/>
              </a:rPr>
              <a:t>Doručak, 1 sat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500166" y="4786322"/>
            <a:ext cx="1071570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hr-HR" b="1" dirty="0" smtClean="0">
                <a:latin typeface="Arial Narrow" pitchFamily="34" charset="0"/>
                <a:cs typeface="Arial" pitchFamily="34" charset="0"/>
              </a:rPr>
              <a:t>Spavanje </a:t>
            </a:r>
          </a:p>
          <a:p>
            <a:r>
              <a:rPr lang="hr-HR" b="1" dirty="0" smtClean="0">
                <a:latin typeface="Arial Narrow" pitchFamily="34" charset="0"/>
                <a:cs typeface="Arial" pitchFamily="34" charset="0"/>
              </a:rPr>
              <a:t>8 sati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29388" y="1357298"/>
            <a:ext cx="2428892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hr-HR" b="1" dirty="0" smtClean="0">
                <a:latin typeface="Arial Narrow" pitchFamily="34" charset="0"/>
                <a:cs typeface="Arial" pitchFamily="34" charset="0"/>
              </a:rPr>
              <a:t>Popodnevni rad, 4 sata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286612" y="2571744"/>
            <a:ext cx="1857388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hr-HR" b="1" dirty="0" smtClean="0">
                <a:latin typeface="Arial Narrow" pitchFamily="34" charset="0"/>
                <a:cs typeface="Arial" pitchFamily="34" charset="0"/>
              </a:rPr>
              <a:t>Večera,  1 sat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286612" y="3643314"/>
            <a:ext cx="1857388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hr-HR" b="1" dirty="0" smtClean="0">
                <a:latin typeface="Arial Narrow" pitchFamily="34" charset="0"/>
                <a:cs typeface="Arial" pitchFamily="34" charset="0"/>
              </a:rPr>
              <a:t>Trening, 1 sat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000892" y="4357694"/>
            <a:ext cx="1857388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hr-HR" b="1" dirty="0" smtClean="0">
                <a:latin typeface="Arial Narrow" pitchFamily="34" charset="0"/>
                <a:cs typeface="Arial" pitchFamily="34" charset="0"/>
              </a:rPr>
              <a:t>Učenje i zabava </a:t>
            </a:r>
          </a:p>
          <a:p>
            <a:r>
              <a:rPr lang="hr-HR" b="1" dirty="0" smtClean="0">
                <a:latin typeface="Arial Narrow" pitchFamily="34" charset="0"/>
                <a:cs typeface="Arial" pitchFamily="34" charset="0"/>
              </a:rPr>
              <a:t>4 sata</a:t>
            </a:r>
          </a:p>
        </p:txBody>
      </p:sp>
      <p:sp>
        <p:nvSpPr>
          <p:cNvPr id="13" name="Rectangle 12"/>
          <p:cNvSpPr/>
          <p:nvPr/>
        </p:nvSpPr>
        <p:spPr>
          <a:xfrm>
            <a:off x="4071934" y="1428736"/>
            <a:ext cx="1214446" cy="4286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14" name="Rectangle 13"/>
          <p:cNvSpPr/>
          <p:nvPr/>
        </p:nvSpPr>
        <p:spPr>
          <a:xfrm>
            <a:off x="4643438" y="2357430"/>
            <a:ext cx="1214446" cy="50006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15" name="Rectangle 14"/>
          <p:cNvSpPr/>
          <p:nvPr/>
        </p:nvSpPr>
        <p:spPr>
          <a:xfrm>
            <a:off x="5072066" y="3571876"/>
            <a:ext cx="1214446" cy="50006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16" name="Rectangle 15"/>
          <p:cNvSpPr/>
          <p:nvPr/>
        </p:nvSpPr>
        <p:spPr>
          <a:xfrm>
            <a:off x="4786314" y="4357694"/>
            <a:ext cx="1214446" cy="85725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17" name="Rectangle 16"/>
          <p:cNvSpPr/>
          <p:nvPr/>
        </p:nvSpPr>
        <p:spPr>
          <a:xfrm>
            <a:off x="1071538" y="4429132"/>
            <a:ext cx="1214446" cy="4286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18" name="Rectangle 17"/>
          <p:cNvSpPr/>
          <p:nvPr/>
        </p:nvSpPr>
        <p:spPr>
          <a:xfrm>
            <a:off x="1571604" y="1214422"/>
            <a:ext cx="1214446" cy="4286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19" name="Rectangle 18"/>
          <p:cNvSpPr/>
          <p:nvPr/>
        </p:nvSpPr>
        <p:spPr>
          <a:xfrm>
            <a:off x="1000100" y="3214686"/>
            <a:ext cx="1214446" cy="4286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20" name="TextBox 19"/>
          <p:cNvSpPr txBox="1"/>
          <p:nvPr/>
        </p:nvSpPr>
        <p:spPr>
          <a:xfrm>
            <a:off x="4143372" y="5286388"/>
            <a:ext cx="819455" cy="307777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hr-HR" sz="1400" b="1" dirty="0" smtClean="0">
                <a:solidFill>
                  <a:srgbClr val="0088B8"/>
                </a:solidFill>
                <a:latin typeface="Arial Narrow" pitchFamily="34" charset="0"/>
              </a:rPr>
              <a:t>UKUPNO</a:t>
            </a:r>
            <a:endParaRPr lang="hr-HR" sz="1400" b="1" dirty="0">
              <a:solidFill>
                <a:srgbClr val="0088B8"/>
              </a:solidFill>
              <a:latin typeface="Arial Narrow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4143372" y="1500174"/>
            <a:ext cx="1214446" cy="4286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00034" y="428604"/>
            <a:ext cx="72182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2400" b="1" dirty="0" smtClean="0">
                <a:solidFill>
                  <a:srgbClr val="C00000"/>
                </a:solidFill>
              </a:rPr>
              <a:t>POVRATNOST (REVERZIBILNOST) PROCESA I ENTROPIJA</a:t>
            </a:r>
          </a:p>
        </p:txBody>
      </p:sp>
      <p:graphicFrame>
        <p:nvGraphicFramePr>
          <p:cNvPr id="22530" name="Object 2"/>
          <p:cNvGraphicFramePr>
            <a:graphicFrameLocks noChangeAspect="1"/>
          </p:cNvGraphicFramePr>
          <p:nvPr/>
        </p:nvGraphicFramePr>
        <p:xfrm>
          <a:off x="3357554" y="1857364"/>
          <a:ext cx="1648949" cy="928694"/>
        </p:xfrm>
        <a:graphic>
          <a:graphicData uri="http://schemas.openxmlformats.org/presentationml/2006/ole">
            <p:oleObj spid="_x0000_s79874" name="Equation" r:id="rId3" imgW="787320" imgH="444240" progId="Equation.3">
              <p:embed/>
            </p:oleObj>
          </a:graphicData>
        </a:graphic>
      </p:graphicFrame>
      <p:graphicFrame>
        <p:nvGraphicFramePr>
          <p:cNvPr id="79875" name="Object 2"/>
          <p:cNvGraphicFramePr>
            <a:graphicFrameLocks noChangeAspect="1"/>
          </p:cNvGraphicFramePr>
          <p:nvPr/>
        </p:nvGraphicFramePr>
        <p:xfrm>
          <a:off x="3143240" y="3929066"/>
          <a:ext cx="3086100" cy="982662"/>
        </p:xfrm>
        <a:graphic>
          <a:graphicData uri="http://schemas.openxmlformats.org/presentationml/2006/ole">
            <p:oleObj spid="_x0000_s79875" name="Equation" r:id="rId4" imgW="1473120" imgH="469800" progId="Equation.3">
              <p:embed/>
            </p:oleObj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500034" y="1214422"/>
            <a:ext cx="421923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2000" dirty="0" smtClean="0"/>
              <a:t>- kvantitativni opis povratnosti procesa</a:t>
            </a:r>
            <a:endParaRPr lang="hr-HR" sz="2000" dirty="0"/>
          </a:p>
        </p:txBody>
      </p:sp>
      <p:sp>
        <p:nvSpPr>
          <p:cNvPr id="8" name="TextBox 7"/>
          <p:cNvSpPr txBox="1"/>
          <p:nvPr/>
        </p:nvSpPr>
        <p:spPr>
          <a:xfrm>
            <a:off x="5500694" y="1928802"/>
            <a:ext cx="310322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20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Totalni diferencijal entropije</a:t>
            </a:r>
          </a:p>
          <a:p>
            <a:r>
              <a:rPr lang="hr-HR" sz="20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(u reverzibilnom procesu)</a:t>
            </a:r>
            <a:endParaRPr lang="hr-HR" sz="2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71472" y="3000372"/>
            <a:ext cx="765555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2000" dirty="0" smtClean="0">
                <a:solidFill>
                  <a:srgbClr val="0070C0"/>
                </a:solidFill>
              </a:rPr>
              <a:t>Entropija  </a:t>
            </a:r>
            <a:r>
              <a:rPr lang="hr-HR" sz="2000" i="1" dirty="0" smtClean="0">
                <a:solidFill>
                  <a:srgbClr val="0070C0"/>
                </a:solidFill>
              </a:rPr>
              <a:t>S</a:t>
            </a:r>
            <a:r>
              <a:rPr lang="hr-HR" sz="2000" dirty="0" smtClean="0">
                <a:solidFill>
                  <a:srgbClr val="0070C0"/>
                </a:solidFill>
              </a:rPr>
              <a:t> je funkcija stanja:  razlika entropija dvaju stanja ovisi samo o </a:t>
            </a:r>
          </a:p>
          <a:p>
            <a:r>
              <a:rPr lang="hr-HR" sz="2000" dirty="0" smtClean="0">
                <a:solidFill>
                  <a:srgbClr val="0070C0"/>
                </a:solidFill>
              </a:rPr>
              <a:t>početnom i konačnom stanju.</a:t>
            </a:r>
          </a:p>
          <a:p>
            <a:pPr>
              <a:buFontTx/>
              <a:buChar char="-"/>
            </a:pPr>
            <a:endParaRPr lang="hr-HR" sz="2000" dirty="0">
              <a:solidFill>
                <a:srgbClr val="0070C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71472" y="4000504"/>
            <a:ext cx="224446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2000" dirty="0" smtClean="0"/>
              <a:t>Razlika entropija</a:t>
            </a:r>
          </a:p>
          <a:p>
            <a:r>
              <a:rPr lang="hr-HR" sz="2000" dirty="0" smtClean="0"/>
              <a:t>(reverzibilni proces)</a:t>
            </a:r>
            <a:endParaRPr lang="hr-HR" sz="2000" dirty="0"/>
          </a:p>
        </p:txBody>
      </p:sp>
      <p:sp>
        <p:nvSpPr>
          <p:cNvPr id="11" name="TextBox 10"/>
          <p:cNvSpPr txBox="1"/>
          <p:nvPr/>
        </p:nvSpPr>
        <p:spPr>
          <a:xfrm>
            <a:off x="642910" y="5286388"/>
            <a:ext cx="7610353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2000" dirty="0" smtClean="0"/>
              <a:t>Entropija tijela </a:t>
            </a:r>
          </a:p>
          <a:p>
            <a:endParaRPr lang="hr-HR" sz="1000" dirty="0" smtClean="0"/>
          </a:p>
          <a:p>
            <a:r>
              <a:rPr lang="hr-HR" sz="2000" dirty="0" smtClean="0"/>
              <a:t>– povećava se ako se tijelu dovodi, a smanjuje ako mu se odvodi toplina</a:t>
            </a:r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 rot="16200000">
            <a:off x="5803900" y="2757462"/>
            <a:ext cx="6383338" cy="296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sr-Latn-C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r-HR" sz="2000" baseline="-25000" dirty="0">
                <a:solidFill>
                  <a:schemeClr val="bg1">
                    <a:lumMod val="75000"/>
                  </a:schemeClr>
                </a:solidFill>
                <a:latin typeface="+mn-lt"/>
              </a:rPr>
              <a:t>             Izv. prof. dr. sc. Rajka Jurdana Šepić     FIZIKA 1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117770" y="0"/>
            <a:ext cx="40262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b="1" dirty="0" smtClean="0">
                <a:solidFill>
                  <a:srgbClr val="C00000"/>
                </a:solidFill>
              </a:rPr>
              <a:t>REVERZIBILNOST PROCESA I ENTROPIJA</a:t>
            </a:r>
          </a:p>
        </p:txBody>
      </p:sp>
      <p:graphicFrame>
        <p:nvGraphicFramePr>
          <p:cNvPr id="108549" name="Object 5"/>
          <p:cNvGraphicFramePr>
            <a:graphicFrameLocks noChangeAspect="1"/>
          </p:cNvGraphicFramePr>
          <p:nvPr/>
        </p:nvGraphicFramePr>
        <p:xfrm>
          <a:off x="4000496" y="2071678"/>
          <a:ext cx="1276350" cy="857250"/>
        </p:xfrm>
        <a:graphic>
          <a:graphicData uri="http://schemas.openxmlformats.org/presentationml/2006/ole">
            <p:oleObj spid="_x0000_s108549" name="Equation" r:id="rId3" imgW="698400" imgH="469800" progId="Equation.3">
              <p:embed/>
            </p:oleObj>
          </a:graphicData>
        </a:graphic>
      </p:graphicFrame>
      <p:graphicFrame>
        <p:nvGraphicFramePr>
          <p:cNvPr id="108550" name="Object 6"/>
          <p:cNvGraphicFramePr>
            <a:graphicFrameLocks noChangeAspect="1"/>
          </p:cNvGraphicFramePr>
          <p:nvPr/>
        </p:nvGraphicFramePr>
        <p:xfrm>
          <a:off x="4000496" y="1214422"/>
          <a:ext cx="1209675" cy="839787"/>
        </p:xfrm>
        <a:graphic>
          <a:graphicData uri="http://schemas.openxmlformats.org/presentationml/2006/ole">
            <p:oleObj spid="_x0000_s108550" name="Equation" r:id="rId4" imgW="622080" imgH="431640" progId="Equation.3">
              <p:embed/>
            </p:oleObj>
          </a:graphicData>
        </a:graphic>
      </p:graphicFrame>
      <p:graphicFrame>
        <p:nvGraphicFramePr>
          <p:cNvPr id="108551" name="Object 7"/>
          <p:cNvGraphicFramePr>
            <a:graphicFrameLocks noChangeAspect="1"/>
          </p:cNvGraphicFramePr>
          <p:nvPr/>
        </p:nvGraphicFramePr>
        <p:xfrm>
          <a:off x="6000760" y="1643050"/>
          <a:ext cx="1182688" cy="835025"/>
        </p:xfrm>
        <a:graphic>
          <a:graphicData uri="http://schemas.openxmlformats.org/presentationml/2006/ole">
            <p:oleObj spid="_x0000_s108551" name="Equation" r:id="rId5" imgW="647640" imgH="457200" progId="Equation.3">
              <p:embed/>
            </p:oleObj>
          </a:graphicData>
        </a:graphic>
      </p:graphicFrame>
      <p:graphicFrame>
        <p:nvGraphicFramePr>
          <p:cNvPr id="108552" name="Object 8"/>
          <p:cNvGraphicFramePr>
            <a:graphicFrameLocks noChangeAspect="1"/>
          </p:cNvGraphicFramePr>
          <p:nvPr/>
        </p:nvGraphicFramePr>
        <p:xfrm>
          <a:off x="5929322" y="2928934"/>
          <a:ext cx="1554162" cy="835025"/>
        </p:xfrm>
        <a:graphic>
          <a:graphicData uri="http://schemas.openxmlformats.org/presentationml/2006/ole">
            <p:oleObj spid="_x0000_s108552" name="Equation" r:id="rId6" imgW="850680" imgH="457200" progId="Equation.3">
              <p:embed/>
            </p:oleObj>
          </a:graphicData>
        </a:graphic>
      </p:graphicFrame>
      <p:graphicFrame>
        <p:nvGraphicFramePr>
          <p:cNvPr id="108553" name="Object 9"/>
          <p:cNvGraphicFramePr>
            <a:graphicFrameLocks noChangeAspect="1"/>
          </p:cNvGraphicFramePr>
          <p:nvPr/>
        </p:nvGraphicFramePr>
        <p:xfrm>
          <a:off x="7427914" y="3643314"/>
          <a:ext cx="1716086" cy="422285"/>
        </p:xfrm>
        <a:graphic>
          <a:graphicData uri="http://schemas.openxmlformats.org/presentationml/2006/ole">
            <p:oleObj spid="_x0000_s108553" name="Equation" r:id="rId7" imgW="749160" imgH="215640" progId="Equation.3">
              <p:embed/>
            </p:oleObj>
          </a:graphicData>
        </a:graphic>
      </p:graphicFrame>
      <p:graphicFrame>
        <p:nvGraphicFramePr>
          <p:cNvPr id="108554" name="Object 10"/>
          <p:cNvGraphicFramePr>
            <a:graphicFrameLocks noChangeAspect="1"/>
          </p:cNvGraphicFramePr>
          <p:nvPr/>
        </p:nvGraphicFramePr>
        <p:xfrm>
          <a:off x="714348" y="4643446"/>
          <a:ext cx="6000792" cy="951437"/>
        </p:xfrm>
        <a:graphic>
          <a:graphicData uri="http://schemas.openxmlformats.org/presentationml/2006/ole">
            <p:oleObj spid="_x0000_s108554" name="Equation" r:id="rId8" imgW="3035160" imgH="482400" progId="Equation.3">
              <p:embed/>
            </p:oleObj>
          </a:graphicData>
        </a:graphic>
      </p:graphicFrame>
      <p:graphicFrame>
        <p:nvGraphicFramePr>
          <p:cNvPr id="108555" name="Object 11"/>
          <p:cNvGraphicFramePr>
            <a:graphicFrameLocks noChangeAspect="1"/>
          </p:cNvGraphicFramePr>
          <p:nvPr/>
        </p:nvGraphicFramePr>
        <p:xfrm>
          <a:off x="6786578" y="4714884"/>
          <a:ext cx="1160462" cy="835025"/>
        </p:xfrm>
        <a:graphic>
          <a:graphicData uri="http://schemas.openxmlformats.org/presentationml/2006/ole">
            <p:oleObj spid="_x0000_s108555" name="Equation" r:id="rId9" imgW="634680" imgH="457200" progId="Equation.3">
              <p:embed/>
            </p:oleObj>
          </a:graphicData>
        </a:graphic>
      </p:graphicFrame>
      <p:sp>
        <p:nvSpPr>
          <p:cNvPr id="13" name="Left Brace 12"/>
          <p:cNvSpPr/>
          <p:nvPr/>
        </p:nvSpPr>
        <p:spPr>
          <a:xfrm rot="16200000">
            <a:off x="1857356" y="5286388"/>
            <a:ext cx="285752" cy="714380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14" name="Left Brace 13"/>
          <p:cNvSpPr/>
          <p:nvPr/>
        </p:nvSpPr>
        <p:spPr>
          <a:xfrm rot="16200000">
            <a:off x="4500562" y="5286388"/>
            <a:ext cx="285752" cy="714380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15" name="TextBox 14"/>
          <p:cNvSpPr txBox="1"/>
          <p:nvPr/>
        </p:nvSpPr>
        <p:spPr>
          <a:xfrm>
            <a:off x="1714480" y="5857892"/>
            <a:ext cx="7466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dirty="0" smtClean="0">
                <a:solidFill>
                  <a:srgbClr val="0070C0"/>
                </a:solidFill>
              </a:rPr>
              <a:t>konst.</a:t>
            </a:r>
            <a:endParaRPr lang="hr-HR" dirty="0">
              <a:solidFill>
                <a:srgbClr val="0070C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214810" y="5857892"/>
            <a:ext cx="7466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dirty="0" smtClean="0">
                <a:solidFill>
                  <a:srgbClr val="0070C0"/>
                </a:solidFill>
              </a:rPr>
              <a:t>konst.</a:t>
            </a:r>
            <a:endParaRPr lang="hr-HR" dirty="0">
              <a:solidFill>
                <a:srgbClr val="0070C0"/>
              </a:solidFill>
            </a:endParaRPr>
          </a:p>
        </p:txBody>
      </p:sp>
      <p:sp>
        <p:nvSpPr>
          <p:cNvPr id="17" name="Left Brace 16"/>
          <p:cNvSpPr/>
          <p:nvPr/>
        </p:nvSpPr>
        <p:spPr>
          <a:xfrm rot="16200000">
            <a:off x="3143240" y="5286388"/>
            <a:ext cx="285752" cy="714380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18" name="Left Brace 17"/>
          <p:cNvSpPr/>
          <p:nvPr/>
        </p:nvSpPr>
        <p:spPr>
          <a:xfrm rot="16200000">
            <a:off x="5786446" y="5286388"/>
            <a:ext cx="285752" cy="714380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19" name="TextBox 18"/>
          <p:cNvSpPr txBox="1"/>
          <p:nvPr/>
        </p:nvSpPr>
        <p:spPr>
          <a:xfrm>
            <a:off x="3143240" y="5857892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dirty="0" smtClean="0">
                <a:solidFill>
                  <a:srgbClr val="0070C0"/>
                </a:solidFill>
              </a:rPr>
              <a:t>0</a:t>
            </a:r>
            <a:endParaRPr lang="hr-HR" dirty="0">
              <a:solidFill>
                <a:srgbClr val="0070C0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786446" y="5857892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dirty="0" smtClean="0">
                <a:solidFill>
                  <a:srgbClr val="0070C0"/>
                </a:solidFill>
              </a:rPr>
              <a:t>0</a:t>
            </a:r>
            <a:endParaRPr lang="hr-HR" dirty="0">
              <a:solidFill>
                <a:srgbClr val="0070C0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57158" y="571480"/>
            <a:ext cx="466422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2400" b="1" dirty="0" smtClean="0">
                <a:solidFill>
                  <a:srgbClr val="0070C0"/>
                </a:solidFill>
              </a:rPr>
              <a:t>Entropija idealnih kružnih procesa  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428596" y="1285860"/>
            <a:ext cx="355815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2000" dirty="0" smtClean="0"/>
              <a:t>Korisnost  u Carnotovu procesu: </a:t>
            </a:r>
            <a:endParaRPr lang="hr-HR" sz="2000" dirty="0"/>
          </a:p>
        </p:txBody>
      </p:sp>
      <p:sp>
        <p:nvSpPr>
          <p:cNvPr id="24" name="Right Brace 23"/>
          <p:cNvSpPr/>
          <p:nvPr/>
        </p:nvSpPr>
        <p:spPr>
          <a:xfrm>
            <a:off x="5429256" y="1142984"/>
            <a:ext cx="285752" cy="1785950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25" name="Down Arrow 24"/>
          <p:cNvSpPr/>
          <p:nvPr/>
        </p:nvSpPr>
        <p:spPr>
          <a:xfrm>
            <a:off x="6429388" y="2571744"/>
            <a:ext cx="214314" cy="28575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26" name="TextBox 25"/>
          <p:cNvSpPr txBox="1"/>
          <p:nvPr/>
        </p:nvSpPr>
        <p:spPr>
          <a:xfrm>
            <a:off x="500034" y="4000504"/>
            <a:ext cx="609205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2000" dirty="0" smtClean="0"/>
              <a:t>Promjena entropije u jednom ciklusu Carnotova procesa:</a:t>
            </a:r>
            <a:endParaRPr lang="hr-HR" sz="2000" dirty="0"/>
          </a:p>
        </p:txBody>
      </p:sp>
      <p:sp>
        <p:nvSpPr>
          <p:cNvPr id="27" name="Rectangle 26"/>
          <p:cNvSpPr/>
          <p:nvPr/>
        </p:nvSpPr>
        <p:spPr>
          <a:xfrm>
            <a:off x="6786578" y="4572008"/>
            <a:ext cx="1143008" cy="1071570"/>
          </a:xfrm>
          <a:prstGeom prst="rect">
            <a:avLst/>
          </a:prstGeom>
          <a:solidFill>
            <a:schemeClr val="accent1">
              <a:alpha val="1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28" name="Rectangle 27"/>
          <p:cNvSpPr/>
          <p:nvPr/>
        </p:nvSpPr>
        <p:spPr>
          <a:xfrm>
            <a:off x="6000760" y="2857496"/>
            <a:ext cx="1071570" cy="928694"/>
          </a:xfrm>
          <a:prstGeom prst="rect">
            <a:avLst/>
          </a:prstGeom>
          <a:solidFill>
            <a:schemeClr val="accent1">
              <a:alpha val="1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graphicFrame>
        <p:nvGraphicFramePr>
          <p:cNvPr id="108556" name="Object 12"/>
          <p:cNvGraphicFramePr>
            <a:graphicFrameLocks noChangeAspect="1"/>
          </p:cNvGraphicFramePr>
          <p:nvPr/>
        </p:nvGraphicFramePr>
        <p:xfrm>
          <a:off x="8001024" y="4857760"/>
          <a:ext cx="636028" cy="466726"/>
        </p:xfrm>
        <a:graphic>
          <a:graphicData uri="http://schemas.openxmlformats.org/presentationml/2006/ole">
            <p:oleObj spid="_x0000_s108556" name="Equation" r:id="rId10" imgW="241200" imgH="17748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85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1085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1085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108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2" dur="500"/>
                                        <p:tgtEl>
                                          <p:spTgt spid="108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5" dur="500"/>
                                        <p:tgtEl>
                                          <p:spTgt spid="108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/>
      <p:bldP spid="16" grpId="0"/>
      <p:bldP spid="17" grpId="0" animBg="1"/>
      <p:bldP spid="18" grpId="0" animBg="1"/>
      <p:bldP spid="19" grpId="0"/>
      <p:bldP spid="20" grpId="0"/>
      <p:bldP spid="24" grpId="0" animBg="1"/>
      <p:bldP spid="25" grpId="0" animBg="1"/>
      <p:bldP spid="26" grpId="0"/>
      <p:bldP spid="27" grpId="0" animBg="1"/>
      <p:bldP spid="28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71472" y="2928934"/>
            <a:ext cx="2357454" cy="4286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 sz="2000"/>
          </a:p>
        </p:txBody>
      </p:sp>
      <p:sp>
        <p:nvSpPr>
          <p:cNvPr id="7" name="TextBox 6"/>
          <p:cNvSpPr txBox="1"/>
          <p:nvPr/>
        </p:nvSpPr>
        <p:spPr>
          <a:xfrm>
            <a:off x="284331" y="571480"/>
            <a:ext cx="903888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2400" b="1" dirty="0" smtClean="0">
                <a:solidFill>
                  <a:srgbClr val="C00000"/>
                </a:solidFill>
              </a:rPr>
              <a:t>FORMULACIJA  DRUGOG ZAKONA TERMODINAMIKE  S ENTROPIJOM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57158" y="1357298"/>
            <a:ext cx="564237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hr-HR" sz="2000" dirty="0" smtClean="0"/>
          </a:p>
          <a:p>
            <a:r>
              <a:rPr lang="hr-HR" sz="2000" dirty="0" smtClean="0"/>
              <a:t>Ukupna promjena entropije u svakom </a:t>
            </a:r>
            <a:r>
              <a:rPr lang="hr-HR" sz="2000" dirty="0" smtClean="0">
                <a:solidFill>
                  <a:srgbClr val="0070C0"/>
                </a:solidFill>
              </a:rPr>
              <a:t>reverzibilnom</a:t>
            </a:r>
            <a:r>
              <a:rPr lang="hr-HR" sz="2000" dirty="0" smtClean="0"/>
              <a:t> </a:t>
            </a:r>
          </a:p>
          <a:p>
            <a:r>
              <a:rPr lang="hr-HR" sz="2000" dirty="0" smtClean="0"/>
              <a:t>kružnom procesu je nula:</a:t>
            </a:r>
          </a:p>
          <a:p>
            <a:endParaRPr lang="hr-HR" sz="2000" dirty="0" smtClean="0"/>
          </a:p>
        </p:txBody>
      </p:sp>
      <p:sp>
        <p:nvSpPr>
          <p:cNvPr id="11" name="TextBox 10"/>
          <p:cNvSpPr txBox="1"/>
          <p:nvPr/>
        </p:nvSpPr>
        <p:spPr>
          <a:xfrm>
            <a:off x="714348" y="4429132"/>
            <a:ext cx="7483587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2200" dirty="0" smtClean="0">
                <a:solidFill>
                  <a:srgbClr val="C00000"/>
                </a:solidFill>
              </a:rPr>
              <a:t>Nemoguć je svaki proces u kojem se ukupna entropija smanjuje.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28596" y="3071810"/>
            <a:ext cx="721523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sz="2000" dirty="0" smtClean="0"/>
              <a:t>Ukupna promjena entropije u svakom </a:t>
            </a:r>
            <a:r>
              <a:rPr lang="hr-HR" sz="2000" dirty="0" smtClean="0">
                <a:solidFill>
                  <a:srgbClr val="0070C0"/>
                </a:solidFill>
              </a:rPr>
              <a:t>ireverzibilnom </a:t>
            </a:r>
          </a:p>
          <a:p>
            <a:r>
              <a:rPr lang="hr-HR" sz="2000" dirty="0" smtClean="0"/>
              <a:t>kružnom procesu je veća od nule:</a:t>
            </a:r>
          </a:p>
        </p:txBody>
      </p:sp>
      <p:graphicFrame>
        <p:nvGraphicFramePr>
          <p:cNvPr id="110594" name="Object 2"/>
          <p:cNvGraphicFramePr>
            <a:graphicFrameLocks noChangeAspect="1"/>
          </p:cNvGraphicFramePr>
          <p:nvPr/>
        </p:nvGraphicFramePr>
        <p:xfrm>
          <a:off x="6357950" y="1643050"/>
          <a:ext cx="1863725" cy="823913"/>
        </p:xfrm>
        <a:graphic>
          <a:graphicData uri="http://schemas.openxmlformats.org/presentationml/2006/ole">
            <p:oleObj spid="_x0000_s110594" name="Equation" r:id="rId3" imgW="888840" imgH="393480" progId="Equation.3">
              <p:embed/>
            </p:oleObj>
          </a:graphicData>
        </a:graphic>
      </p:graphicFrame>
      <p:graphicFrame>
        <p:nvGraphicFramePr>
          <p:cNvPr id="110595" name="Object 2"/>
          <p:cNvGraphicFramePr>
            <a:graphicFrameLocks noChangeAspect="1"/>
          </p:cNvGraphicFramePr>
          <p:nvPr/>
        </p:nvGraphicFramePr>
        <p:xfrm>
          <a:off x="6429388" y="3000372"/>
          <a:ext cx="1703388" cy="823913"/>
        </p:xfrm>
        <a:graphic>
          <a:graphicData uri="http://schemas.openxmlformats.org/presentationml/2006/ole">
            <p:oleObj spid="_x0000_s110595" name="Equation" r:id="rId4" imgW="812520" imgH="393480" progId="Equation.3">
              <p:embed/>
            </p:oleObj>
          </a:graphicData>
        </a:graphic>
      </p:graphicFrame>
      <p:graphicFrame>
        <p:nvGraphicFramePr>
          <p:cNvPr id="110596" name="Object 2"/>
          <p:cNvGraphicFramePr>
            <a:graphicFrameLocks noChangeAspect="1"/>
          </p:cNvGraphicFramePr>
          <p:nvPr/>
        </p:nvGraphicFramePr>
        <p:xfrm>
          <a:off x="3519488" y="4929184"/>
          <a:ext cx="1809750" cy="823912"/>
        </p:xfrm>
        <a:graphic>
          <a:graphicData uri="http://schemas.openxmlformats.org/presentationml/2006/ole">
            <p:oleObj spid="_x0000_s110596" name="Equation" r:id="rId5" imgW="863280" imgH="393480" progId="Equation.3">
              <p:embed/>
            </p:oleObj>
          </a:graphicData>
        </a:graphic>
      </p:graphicFrame>
      <p:sp>
        <p:nvSpPr>
          <p:cNvPr id="16" name="Rectangle 15"/>
          <p:cNvSpPr/>
          <p:nvPr/>
        </p:nvSpPr>
        <p:spPr>
          <a:xfrm>
            <a:off x="3500430" y="4857760"/>
            <a:ext cx="1928826" cy="107157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17" name="TextBox 16"/>
          <p:cNvSpPr txBox="1"/>
          <p:nvPr/>
        </p:nvSpPr>
        <p:spPr>
          <a:xfrm>
            <a:off x="2643174" y="6396335"/>
            <a:ext cx="394486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2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Entropija svemira stalno raste.</a:t>
            </a:r>
            <a:endParaRPr lang="hr-HR" sz="2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 rot="16200000">
            <a:off x="5803900" y="2757462"/>
            <a:ext cx="6383338" cy="296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sr-Latn-C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r-HR" sz="2000" baseline="-25000" dirty="0">
                <a:solidFill>
                  <a:schemeClr val="bg1">
                    <a:lumMod val="75000"/>
                  </a:schemeClr>
                </a:solidFill>
                <a:latin typeface="+mn-lt"/>
              </a:rPr>
              <a:t>             Izv. prof. dr. sc. Rajka Jurdana Šepić     FIZIKA 1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105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6" grpId="0" animBg="1"/>
      <p:bldP spid="17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85720" y="500042"/>
            <a:ext cx="26436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2400" b="1" dirty="0" smtClean="0">
                <a:solidFill>
                  <a:srgbClr val="C00000"/>
                </a:solidFill>
              </a:rPr>
              <a:t>ENTROPIJA I ŽIVOT 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000364" y="1071546"/>
            <a:ext cx="310995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2000" dirty="0" smtClean="0">
                <a:solidFill>
                  <a:srgbClr val="0070C0"/>
                </a:solidFill>
              </a:rPr>
              <a:t>Život su pretvorbe energije.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500298" y="1357298"/>
            <a:ext cx="419884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2000" dirty="0" smtClean="0">
                <a:solidFill>
                  <a:srgbClr val="0070C0"/>
                </a:solidFill>
              </a:rPr>
              <a:t>Živi organizam je visokouređeni sustav.</a:t>
            </a:r>
          </a:p>
          <a:p>
            <a:endParaRPr lang="hr-HR" sz="2000" dirty="0">
              <a:solidFill>
                <a:srgbClr val="0070C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28596" y="1928802"/>
            <a:ext cx="6898363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hr-HR" sz="2000" dirty="0" smtClean="0"/>
          </a:p>
          <a:p>
            <a:r>
              <a:rPr lang="hr-HR" sz="2000" dirty="0" smtClean="0"/>
              <a:t>Živi organizam je uklopljen je okolinu,  iz nje uzima energiju </a:t>
            </a:r>
          </a:p>
          <a:p>
            <a:r>
              <a:rPr lang="hr-HR" sz="2000" dirty="0" smtClean="0"/>
              <a:t>   -   pri tome povećava  entropiju u svojoj okolini</a:t>
            </a:r>
          </a:p>
          <a:p>
            <a:r>
              <a:rPr lang="hr-HR" sz="2000" dirty="0" smtClean="0"/>
              <a:t>   -   unesenu energiju usmjerava u smanjivanje svoje entropije</a:t>
            </a:r>
          </a:p>
          <a:p>
            <a:endParaRPr lang="hr-HR" sz="2000" dirty="0"/>
          </a:p>
        </p:txBody>
      </p:sp>
      <p:sp>
        <p:nvSpPr>
          <p:cNvPr id="17" name="TextBox 16"/>
          <p:cNvSpPr txBox="1"/>
          <p:nvPr/>
        </p:nvSpPr>
        <p:spPr>
          <a:xfrm>
            <a:off x="214282" y="3429000"/>
            <a:ext cx="8717386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hr-HR" sz="2000" dirty="0" smtClean="0"/>
          </a:p>
          <a:p>
            <a:pPr algn="ctr"/>
            <a:r>
              <a:rPr lang="hr-HR" sz="2000" dirty="0" smtClean="0">
                <a:solidFill>
                  <a:schemeClr val="accent6">
                    <a:lumMod val="75000"/>
                  </a:schemeClr>
                </a:solidFill>
              </a:rPr>
              <a:t>Organizam je živ dokle god može smanjivati svoju </a:t>
            </a:r>
          </a:p>
          <a:p>
            <a:pPr algn="ctr"/>
            <a:r>
              <a:rPr lang="hr-HR" sz="2000" dirty="0" smtClean="0">
                <a:solidFill>
                  <a:schemeClr val="accent6">
                    <a:lumMod val="75000"/>
                  </a:schemeClr>
                </a:solidFill>
              </a:rPr>
              <a:t>entropiju odnosno održavati uređenost sustava. </a:t>
            </a:r>
          </a:p>
          <a:p>
            <a:endParaRPr lang="hr-HR" sz="2000" dirty="0" smtClean="0"/>
          </a:p>
          <a:p>
            <a:pPr algn="ctr"/>
            <a:r>
              <a:rPr lang="hr-HR" sz="2000" dirty="0" smtClean="0"/>
              <a:t>Smrt -  termodinamička  ravnoteža s okolinom</a:t>
            </a:r>
          </a:p>
          <a:p>
            <a:r>
              <a:rPr lang="hr-HR" sz="20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Nakon smrti dolazi do postupne dezintegracije organizma - entropija se povećava. </a:t>
            </a:r>
          </a:p>
          <a:p>
            <a:endParaRPr lang="hr-HR" sz="2000" dirty="0" smtClean="0"/>
          </a:p>
          <a:p>
            <a:r>
              <a:rPr lang="hr-HR" sz="2000" dirty="0" smtClean="0">
                <a:solidFill>
                  <a:srgbClr val="7030A0"/>
                </a:solidFill>
              </a:rPr>
              <a:t> Termodinamička definicija života:   </a:t>
            </a:r>
            <a:r>
              <a:rPr lang="hr-HR" sz="2000" dirty="0" smtClean="0"/>
              <a:t>skup procesa koji lokalno smanjuju entropiju, na račun uzimanja  energije iz okoline i povećanja entropije u okolini.</a:t>
            </a:r>
          </a:p>
          <a:p>
            <a:endParaRPr lang="hr-HR" sz="2000" dirty="0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 rot="16200000">
            <a:off x="5803900" y="2757462"/>
            <a:ext cx="6383338" cy="296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sr-Latn-C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r-HR" sz="2000" baseline="-25000" dirty="0">
                <a:solidFill>
                  <a:schemeClr val="bg1">
                    <a:lumMod val="75000"/>
                  </a:schemeClr>
                </a:solidFill>
                <a:latin typeface="+mn-lt"/>
              </a:rPr>
              <a:t>             Izv. prof. dr. sc. Rajka Jurdana Šepić     FIZIKA 1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28596" y="642918"/>
            <a:ext cx="422333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2400" b="1" dirty="0" smtClean="0">
                <a:solidFill>
                  <a:srgbClr val="C00000"/>
                </a:solidFill>
              </a:rPr>
              <a:t>TREĆI ZAKON TERMODINAMIKE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286116" y="4714884"/>
            <a:ext cx="18189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2400" i="1" dirty="0" smtClean="0">
                <a:latin typeface="Times New Roman" pitchFamily="18" charset="0"/>
                <a:cs typeface="Times New Roman" pitchFamily="18" charset="0"/>
              </a:rPr>
              <a:t>S (T = 0) = 0</a:t>
            </a:r>
            <a:endParaRPr lang="hr-HR" sz="24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00034" y="1500174"/>
            <a:ext cx="49046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dirty="0" smtClean="0"/>
              <a:t>-  slijedi iz  statističkog razmatranja termodinamike</a:t>
            </a:r>
            <a:endParaRPr lang="hr-HR" dirty="0"/>
          </a:p>
        </p:txBody>
      </p:sp>
      <p:sp>
        <p:nvSpPr>
          <p:cNvPr id="6" name="TextBox 5"/>
          <p:cNvSpPr txBox="1"/>
          <p:nvPr/>
        </p:nvSpPr>
        <p:spPr>
          <a:xfrm>
            <a:off x="500034" y="2143116"/>
            <a:ext cx="7757124" cy="178510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2200" dirty="0" smtClean="0">
                <a:solidFill>
                  <a:schemeClr val="accent4">
                    <a:lumMod val="75000"/>
                  </a:schemeClr>
                </a:solidFill>
              </a:rPr>
              <a:t>Entropija  </a:t>
            </a:r>
            <a:r>
              <a:rPr lang="hr-HR" sz="2200" i="1" dirty="0" smtClean="0">
                <a:solidFill>
                  <a:schemeClr val="accent4">
                    <a:lumMod val="75000"/>
                  </a:schemeClr>
                </a:solidFill>
              </a:rPr>
              <a:t>S </a:t>
            </a:r>
            <a:r>
              <a:rPr lang="hr-HR" sz="2200" dirty="0" smtClean="0">
                <a:solidFill>
                  <a:schemeClr val="accent4">
                    <a:lumMod val="75000"/>
                  </a:schemeClr>
                </a:solidFill>
              </a:rPr>
              <a:t> je mjera neuređenosti sustava.</a:t>
            </a:r>
          </a:p>
          <a:p>
            <a:endParaRPr lang="hr-HR" sz="2200" dirty="0" smtClean="0">
              <a:solidFill>
                <a:schemeClr val="accent4">
                  <a:lumMod val="75000"/>
                </a:schemeClr>
              </a:solidFill>
            </a:endParaRPr>
          </a:p>
          <a:p>
            <a:r>
              <a:rPr lang="hr-HR" sz="2200" dirty="0" smtClean="0">
                <a:solidFill>
                  <a:schemeClr val="accent4">
                    <a:lumMod val="75000"/>
                  </a:schemeClr>
                </a:solidFill>
              </a:rPr>
              <a:t>U prirodi je neuređenost (veća entropija) stanje veće vjerojatnosti.</a:t>
            </a:r>
          </a:p>
          <a:p>
            <a:r>
              <a:rPr lang="hr-HR" sz="2200" dirty="0" smtClean="0">
                <a:solidFill>
                  <a:schemeClr val="accent4">
                    <a:lumMod val="75000"/>
                  </a:schemeClr>
                </a:solidFill>
              </a:rPr>
              <a:t>Svi sustavi u  prirodi teže neuređenom stanju (stanje ravnoteže).</a:t>
            </a:r>
          </a:p>
          <a:p>
            <a:endParaRPr lang="hr-HR" sz="2200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00034" y="4000504"/>
            <a:ext cx="820962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sz="2200" dirty="0" smtClean="0">
                <a:solidFill>
                  <a:schemeClr val="accent6">
                    <a:lumMod val="50000"/>
                  </a:schemeClr>
                </a:solidFill>
              </a:rPr>
              <a:t>Na temperaturi apsolutne nule sve se čestice nalaze u stanju mirovanja,  to je potpuno uređeno stanje. </a:t>
            </a:r>
          </a:p>
          <a:p>
            <a:endParaRPr lang="hr-HR" sz="22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82911" y="5500702"/>
            <a:ext cx="866108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2200" dirty="0" smtClean="0">
                <a:solidFill>
                  <a:srgbClr val="0070C0"/>
                </a:solidFill>
              </a:rPr>
              <a:t>Nernstova formulacija:  entropija  opada sa smanjivanjem temperature,  a </a:t>
            </a:r>
          </a:p>
          <a:p>
            <a:r>
              <a:rPr lang="hr-HR" sz="2200" dirty="0" smtClean="0">
                <a:solidFill>
                  <a:srgbClr val="0070C0"/>
                </a:solidFill>
              </a:rPr>
              <a:t>minimalna je, i iznosi nula,  samo na temperaturi apsolutne nule. </a:t>
            </a:r>
            <a:endParaRPr lang="hr-HR" sz="2200" dirty="0">
              <a:solidFill>
                <a:srgbClr val="0070C0"/>
              </a:solidFill>
            </a:endParaRPr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 rot="16200000">
            <a:off x="5803900" y="2757462"/>
            <a:ext cx="6383338" cy="296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sr-Latn-C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r-HR" sz="2000" baseline="-25000" dirty="0">
                <a:solidFill>
                  <a:schemeClr val="bg1">
                    <a:lumMod val="75000"/>
                  </a:schemeClr>
                </a:solidFill>
                <a:latin typeface="+mn-lt"/>
              </a:rPr>
              <a:t>             Izv. prof. dr. sc. Rajka Jurdana Šepić     FIZIKA 1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9572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1428736"/>
            <a:ext cx="1571636" cy="4046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428596" y="642918"/>
            <a:ext cx="287489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2400" b="1" dirty="0" smtClean="0">
                <a:solidFill>
                  <a:srgbClr val="C00000"/>
                </a:solidFill>
              </a:rPr>
              <a:t>NEMOGUĆI  PROCESI</a:t>
            </a:r>
          </a:p>
        </p:txBody>
      </p:sp>
      <p:pic>
        <p:nvPicPr>
          <p:cNvPr id="109573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43570" y="1357298"/>
            <a:ext cx="2214578" cy="49458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9574" name="Picture 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86116" y="1428736"/>
            <a:ext cx="2071702" cy="4620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TextBox 7"/>
          <p:cNvSpPr txBox="1"/>
          <p:nvPr/>
        </p:nvSpPr>
        <p:spPr>
          <a:xfrm rot="16200000">
            <a:off x="6659538" y="2829486"/>
            <a:ext cx="45995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Izvor: www.fsb.unizg.hr/termovel/8vj_uvod.pdf</a:t>
            </a:r>
            <a:endParaRPr lang="hr-HR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4282" y="214290"/>
            <a:ext cx="8715404" cy="68634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hr-HR" dirty="0" smtClean="0"/>
          </a:p>
          <a:p>
            <a:r>
              <a:rPr lang="en-US" sz="2400" dirty="0" err="1" smtClean="0">
                <a:solidFill>
                  <a:schemeClr val="accent5">
                    <a:lumMod val="75000"/>
                  </a:schemeClr>
                </a:solidFill>
              </a:rPr>
              <a:t>Parodi</a:t>
            </a:r>
            <a:r>
              <a:rPr lang="hr-HR" sz="2400" dirty="0" smtClean="0">
                <a:solidFill>
                  <a:schemeClr val="accent5">
                    <a:lumMod val="75000"/>
                  </a:schemeClr>
                </a:solidFill>
              </a:rPr>
              <a:t>je TDN zakona</a:t>
            </a:r>
          </a:p>
          <a:p>
            <a:endParaRPr lang="hr-HR" sz="2000" dirty="0" smtClean="0"/>
          </a:p>
          <a:p>
            <a:endParaRPr lang="hr-HR" sz="2000" dirty="0" smtClean="0"/>
          </a:p>
          <a:p>
            <a:r>
              <a:rPr lang="hr-HR" sz="2000" dirty="0" smtClean="0"/>
              <a:t>1. z. TDN : Ne možeš se kladiti ako ne igraš</a:t>
            </a:r>
            <a:r>
              <a:rPr lang="en-US" sz="2000" dirty="0" smtClean="0"/>
              <a:t> </a:t>
            </a:r>
            <a:endParaRPr lang="hr-HR" sz="2000" dirty="0" smtClean="0"/>
          </a:p>
          <a:p>
            <a:r>
              <a:rPr lang="hr-HR" sz="2000" dirty="0" smtClean="0"/>
              <a:t>2. z. TDN:  Najviše čemu se možeš nadati je neriješen rezultat.</a:t>
            </a:r>
          </a:p>
          <a:p>
            <a:r>
              <a:rPr lang="hr-HR" sz="2000" dirty="0" smtClean="0"/>
              <a:t>3. z. TDN:  Ne možeš igrati  neriješeno</a:t>
            </a:r>
            <a:r>
              <a:rPr lang="en-US" sz="2000" dirty="0" smtClean="0"/>
              <a:t> </a:t>
            </a:r>
            <a:endParaRPr lang="hr-HR" sz="2000" dirty="0" smtClean="0"/>
          </a:p>
          <a:p>
            <a:r>
              <a:rPr lang="hr-HR" sz="2000" dirty="0" smtClean="0"/>
              <a:t>4. z. TDN</a:t>
            </a:r>
            <a:r>
              <a:rPr lang="en-US" sz="2000" dirty="0" smtClean="0"/>
              <a:t>: </a:t>
            </a:r>
            <a:r>
              <a:rPr lang="hr-HR" sz="2000" dirty="0" smtClean="0"/>
              <a:t> Dočim si rođen, ne možeš ni izaći iz igre.</a:t>
            </a:r>
          </a:p>
          <a:p>
            <a:endParaRPr lang="hr-HR" sz="2000" dirty="0" smtClean="0"/>
          </a:p>
          <a:p>
            <a:endParaRPr lang="hr-HR" sz="2000" dirty="0" smtClean="0"/>
          </a:p>
          <a:p>
            <a:pPr marL="342900" indent="-342900">
              <a:buAutoNum type="arabicPeriod"/>
            </a:pPr>
            <a:r>
              <a:rPr lang="hr-HR" sz="2000" dirty="0" smtClean="0"/>
              <a:t>Ne možeš pobijediti, možeš samo igrati neriješeno.</a:t>
            </a:r>
          </a:p>
          <a:p>
            <a:pPr marL="342900" indent="-342900">
              <a:buAutoNum type="arabicPeriod"/>
            </a:pPr>
            <a:r>
              <a:rPr lang="hr-HR" sz="2000" dirty="0" smtClean="0"/>
              <a:t>Neriješeno se može postići samo na apsolutnoj nuli.</a:t>
            </a:r>
          </a:p>
          <a:p>
            <a:pPr marL="342900" indent="-342900">
              <a:buAutoNum type="arabicPeriod"/>
            </a:pPr>
            <a:r>
              <a:rPr lang="hr-HR" sz="2000" dirty="0" smtClean="0"/>
              <a:t>Nemoguže je igrati na apsolutnoj nuli. </a:t>
            </a:r>
          </a:p>
          <a:p>
            <a:pPr marL="342900" indent="-342900"/>
            <a:endParaRPr lang="hr-HR" sz="2000" dirty="0" smtClean="0"/>
          </a:p>
          <a:p>
            <a:pPr marL="342900" indent="-342900"/>
            <a:endParaRPr lang="hr-HR" sz="2000" dirty="0" smtClean="0"/>
          </a:p>
          <a:p>
            <a:pPr marL="342900" indent="-342900"/>
            <a:r>
              <a:rPr lang="hr-HR" sz="2000" b="1" u="sng" dirty="0" smtClean="0"/>
              <a:t>EVERITTOV DRUGI ZAKON TERMODINAMIKE</a:t>
            </a:r>
            <a:br>
              <a:rPr lang="hr-HR" sz="2000" b="1" u="sng" dirty="0" smtClean="0"/>
            </a:br>
            <a:r>
              <a:rPr lang="hr-HR" sz="2000" dirty="0" smtClean="0"/>
              <a:t>Nered se u društvu stalno povećava. Samo ako netko ili nešto upre svom snagom, može nered svesti na red u ograničenom području. Unatoč tome, taj će napor u konačnici rezultirati povećanjem sveukupnog nereda u društvu u cjelini.</a:t>
            </a:r>
            <a:br>
              <a:rPr lang="hr-HR" sz="2000" dirty="0" smtClean="0"/>
            </a:br>
            <a:endParaRPr lang="hr-HR" sz="2000" dirty="0" smtClean="0"/>
          </a:p>
          <a:p>
            <a:endParaRPr lang="hr-H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DE3B3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1553</TotalTime>
  <Words>2410</Words>
  <Application>Microsoft Office PowerPoint</Application>
  <PresentationFormat>On-screen Show (4:3)</PresentationFormat>
  <Paragraphs>544</Paragraphs>
  <Slides>45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45</vt:i4>
      </vt:variant>
    </vt:vector>
  </HeadingPairs>
  <TitlesOfParts>
    <vt:vector size="47" baseType="lpstr">
      <vt:lpstr>Office Theme</vt:lpstr>
      <vt:lpstr>Equation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Slide 38</vt:lpstr>
      <vt:lpstr>Slide 39</vt:lpstr>
      <vt:lpstr>Slide 40</vt:lpstr>
      <vt:lpstr>Slide 41</vt:lpstr>
      <vt:lpstr>Slide 42</vt:lpstr>
      <vt:lpstr>Slide 43</vt:lpstr>
      <vt:lpstr>Slide 44</vt:lpstr>
      <vt:lpstr>Slide 45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*</dc:creator>
  <cp:lastModifiedBy>*</cp:lastModifiedBy>
  <cp:revision>300</cp:revision>
  <dcterms:created xsi:type="dcterms:W3CDTF">2011-07-30T20:48:12Z</dcterms:created>
  <dcterms:modified xsi:type="dcterms:W3CDTF">2012-01-29T22:08:02Z</dcterms:modified>
</cp:coreProperties>
</file>